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Lst>
  <p:sldSz cx="7198995" cy="1079944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8" autoAdjust="0"/>
    <p:restoredTop sz="94660"/>
  </p:normalViewPr>
  <p:slideViewPr>
    <p:cSldViewPr snapToGrid="0" showGuides="1">
      <p:cViewPr varScale="1">
        <p:scale>
          <a:sx n="63" d="100"/>
          <a:sy n="63" d="100"/>
        </p:scale>
        <p:origin x="2043" y="69"/>
      </p:cViewPr>
      <p:guideLst>
        <p:guide orient="horz" pos="341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39949" y="1767462"/>
            <a:ext cx="6119416" cy="3759917"/>
          </a:xfrm>
        </p:spPr>
        <p:txBody>
          <a:bodyPr anchor="b"/>
          <a:lstStyle>
            <a:lvl1pPr algn="ctr">
              <a:defRPr sz="4725"/>
            </a:lvl1pPr>
          </a:lstStyle>
          <a:p>
            <a:r>
              <a:rPr lang="zh-CN" altLang="en-US"/>
              <a:t>单击此处编辑母版标题样式</a:t>
            </a:r>
            <a:endParaRPr lang="en-US" dirty="0"/>
          </a:p>
        </p:txBody>
      </p:sp>
      <p:sp>
        <p:nvSpPr>
          <p:cNvPr id="3" name="Subtitle 2"/>
          <p:cNvSpPr>
            <a:spLocks noGrp="1"/>
          </p:cNvSpPr>
          <p:nvPr>
            <p:ph type="subTitle" idx="1"/>
          </p:nvPr>
        </p:nvSpPr>
        <p:spPr>
          <a:xfrm>
            <a:off x="899914" y="5672376"/>
            <a:ext cx="5399485" cy="2607442"/>
          </a:xfrm>
        </p:spPr>
        <p:txBody>
          <a:bodyPr/>
          <a:lstStyle>
            <a:lvl1pPr marL="0" indent="0" algn="ctr">
              <a:buNone/>
              <a:defRPr sz="1890"/>
            </a:lvl1pPr>
            <a:lvl2pPr marL="360045" indent="0" algn="ctr">
              <a:buNone/>
              <a:defRPr sz="1575"/>
            </a:lvl2pPr>
            <a:lvl3pPr marL="720090" indent="0" algn="ctr">
              <a:buNone/>
              <a:defRPr sz="1415"/>
            </a:lvl3pPr>
            <a:lvl4pPr marL="1080135" indent="0" algn="ctr">
              <a:buNone/>
              <a:defRPr sz="1260"/>
            </a:lvl4pPr>
            <a:lvl5pPr marL="1439545" indent="0" algn="ctr">
              <a:buNone/>
              <a:defRPr sz="1260"/>
            </a:lvl5pPr>
            <a:lvl6pPr marL="1799590" indent="0" algn="ctr">
              <a:buNone/>
              <a:defRPr sz="1260"/>
            </a:lvl6pPr>
            <a:lvl7pPr marL="2159635" indent="0" algn="ctr">
              <a:buNone/>
              <a:defRPr sz="1260"/>
            </a:lvl7pPr>
            <a:lvl8pPr marL="2519680" indent="0" algn="ctr">
              <a:buNone/>
              <a:defRPr sz="1260"/>
            </a:lvl8pPr>
            <a:lvl9pPr marL="2879725" indent="0" algn="ctr">
              <a:buNone/>
              <a:defRPr sz="126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43F6361-60B8-4B03-9B87-2CAFF62F604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7BEF9D7-205D-47B8-B2E2-5D9FE4507CA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4953" y="574990"/>
            <a:ext cx="6209407" cy="208745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94953" y="2874937"/>
            <a:ext cx="6209407" cy="685235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94953" y="10009783"/>
            <a:ext cx="1619845" cy="574987"/>
          </a:xfrm>
          <a:prstGeom prst="rect">
            <a:avLst/>
          </a:prstGeom>
        </p:spPr>
        <p:txBody>
          <a:bodyPr vert="horz" lIns="91440" tIns="45720" rIns="91440" bIns="45720" rtlCol="0" anchor="ctr"/>
          <a:lstStyle>
            <a:lvl1pPr algn="l">
              <a:defRPr sz="945">
                <a:solidFill>
                  <a:schemeClr val="tx1">
                    <a:tint val="75000"/>
                  </a:schemeClr>
                </a:solidFill>
              </a:defRPr>
            </a:lvl1pPr>
          </a:lstStyle>
          <a:p>
            <a:fld id="{443F6361-60B8-4B03-9B87-2CAFF62F604B}" type="datetimeFigureOut">
              <a:rPr lang="zh-CN" altLang="en-US" smtClean="0"/>
            </a:fld>
            <a:endParaRPr lang="zh-CN" altLang="en-US"/>
          </a:p>
        </p:txBody>
      </p:sp>
      <p:sp>
        <p:nvSpPr>
          <p:cNvPr id="5" name="Footer Placeholder 4"/>
          <p:cNvSpPr>
            <a:spLocks noGrp="1"/>
          </p:cNvSpPr>
          <p:nvPr>
            <p:ph type="ftr" sz="quarter" idx="3"/>
          </p:nvPr>
        </p:nvSpPr>
        <p:spPr>
          <a:xfrm>
            <a:off x="2384773" y="10009783"/>
            <a:ext cx="2429768" cy="574987"/>
          </a:xfrm>
          <a:prstGeom prst="rect">
            <a:avLst/>
          </a:prstGeom>
        </p:spPr>
        <p:txBody>
          <a:bodyPr vert="horz" lIns="91440" tIns="45720" rIns="91440" bIns="45720" rtlCol="0" anchor="ctr"/>
          <a:lstStyle>
            <a:lvl1pPr algn="ctr">
              <a:defRPr sz="94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5084515" y="10009783"/>
            <a:ext cx="1619845" cy="574987"/>
          </a:xfrm>
          <a:prstGeom prst="rect">
            <a:avLst/>
          </a:prstGeom>
        </p:spPr>
        <p:txBody>
          <a:bodyPr vert="horz" lIns="91440" tIns="45720" rIns="91440" bIns="45720" rtlCol="0" anchor="ctr"/>
          <a:lstStyle>
            <a:lvl1pPr algn="r">
              <a:defRPr sz="945">
                <a:solidFill>
                  <a:schemeClr val="tx1">
                    <a:tint val="75000"/>
                  </a:schemeClr>
                </a:solidFill>
              </a:defRPr>
            </a:lvl1pPr>
          </a:lstStyle>
          <a:p>
            <a:fld id="{47BEF9D7-205D-47B8-B2E2-5D9FE4507CA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720090" rtl="0" eaLnBrk="1" latinLnBrk="0" hangingPunct="1">
        <a:lnSpc>
          <a:spcPct val="90000"/>
        </a:lnSpc>
        <a:spcBef>
          <a:spcPct val="0"/>
        </a:spcBef>
        <a:buNone/>
        <a:defRPr sz="3465" kern="1200">
          <a:solidFill>
            <a:schemeClr val="tx1"/>
          </a:solidFill>
          <a:latin typeface="+mj-lt"/>
          <a:ea typeface="+mj-ea"/>
          <a:cs typeface="+mj-cs"/>
        </a:defRPr>
      </a:lvl1pPr>
    </p:titleStyle>
    <p:bodyStyle>
      <a:lvl1pPr marL="179705" indent="-179705" algn="l" defTabSz="720090" rtl="0" eaLnBrk="1" latinLnBrk="0" hangingPunct="1">
        <a:lnSpc>
          <a:spcPct val="90000"/>
        </a:lnSpc>
        <a:spcBef>
          <a:spcPts val="785"/>
        </a:spcBef>
        <a:buFont typeface="Arial" panose="020B0604020202020204" pitchFamily="34" charset="0"/>
        <a:buChar char="•"/>
        <a:defRPr sz="2205" kern="1200">
          <a:solidFill>
            <a:schemeClr val="tx1"/>
          </a:solidFill>
          <a:latin typeface="+mn-lt"/>
          <a:ea typeface="+mn-ea"/>
          <a:cs typeface="+mn-cs"/>
        </a:defRPr>
      </a:lvl1pPr>
      <a:lvl2pPr marL="539750" indent="-179705" algn="l" defTabSz="720090" rtl="0" eaLnBrk="1" latinLnBrk="0" hangingPunct="1">
        <a:lnSpc>
          <a:spcPct val="90000"/>
        </a:lnSpc>
        <a:spcBef>
          <a:spcPts val="395"/>
        </a:spcBef>
        <a:buFont typeface="Arial" panose="020B0604020202020204" pitchFamily="34" charset="0"/>
        <a:buChar char="•"/>
        <a:defRPr sz="1890" kern="1200">
          <a:solidFill>
            <a:schemeClr val="tx1"/>
          </a:solidFill>
          <a:latin typeface="+mn-lt"/>
          <a:ea typeface="+mn-ea"/>
          <a:cs typeface="+mn-cs"/>
        </a:defRPr>
      </a:lvl2pPr>
      <a:lvl3pPr marL="899795" indent="-179705" algn="l" defTabSz="720090" rtl="0" eaLnBrk="1" latinLnBrk="0" hangingPunct="1">
        <a:lnSpc>
          <a:spcPct val="90000"/>
        </a:lnSpc>
        <a:spcBef>
          <a:spcPts val="395"/>
        </a:spcBef>
        <a:buFont typeface="Arial" panose="020B0604020202020204" pitchFamily="34" charset="0"/>
        <a:buChar char="•"/>
        <a:defRPr sz="1575" kern="1200">
          <a:solidFill>
            <a:schemeClr val="tx1"/>
          </a:solidFill>
          <a:latin typeface="+mn-lt"/>
          <a:ea typeface="+mn-ea"/>
          <a:cs typeface="+mn-cs"/>
        </a:defRPr>
      </a:lvl3pPr>
      <a:lvl4pPr marL="1259840" indent="-179705" algn="l" defTabSz="720090" rtl="0" eaLnBrk="1" latinLnBrk="0" hangingPunct="1">
        <a:lnSpc>
          <a:spcPct val="90000"/>
        </a:lnSpc>
        <a:spcBef>
          <a:spcPts val="395"/>
        </a:spcBef>
        <a:buFont typeface="Arial" panose="020B0604020202020204" pitchFamily="34" charset="0"/>
        <a:buChar char="•"/>
        <a:defRPr sz="1415" kern="1200">
          <a:solidFill>
            <a:schemeClr val="tx1"/>
          </a:solidFill>
          <a:latin typeface="+mn-lt"/>
          <a:ea typeface="+mn-ea"/>
          <a:cs typeface="+mn-cs"/>
        </a:defRPr>
      </a:lvl4pPr>
      <a:lvl5pPr marL="1619885" indent="-179705" algn="l" defTabSz="720090" rtl="0" eaLnBrk="1" latinLnBrk="0" hangingPunct="1">
        <a:lnSpc>
          <a:spcPct val="90000"/>
        </a:lnSpc>
        <a:spcBef>
          <a:spcPts val="395"/>
        </a:spcBef>
        <a:buFont typeface="Arial" panose="020B0604020202020204" pitchFamily="34" charset="0"/>
        <a:buChar char="•"/>
        <a:defRPr sz="1415" kern="1200">
          <a:solidFill>
            <a:schemeClr val="tx1"/>
          </a:solidFill>
          <a:latin typeface="+mn-lt"/>
          <a:ea typeface="+mn-ea"/>
          <a:cs typeface="+mn-cs"/>
        </a:defRPr>
      </a:lvl5pPr>
      <a:lvl6pPr marL="1979930" indent="-179705" algn="l" defTabSz="720090" rtl="0" eaLnBrk="1" latinLnBrk="0" hangingPunct="1">
        <a:lnSpc>
          <a:spcPct val="90000"/>
        </a:lnSpc>
        <a:spcBef>
          <a:spcPts val="395"/>
        </a:spcBef>
        <a:buFont typeface="Arial" panose="020B0604020202020204" pitchFamily="34" charset="0"/>
        <a:buChar char="•"/>
        <a:defRPr sz="1415" kern="1200">
          <a:solidFill>
            <a:schemeClr val="tx1"/>
          </a:solidFill>
          <a:latin typeface="+mn-lt"/>
          <a:ea typeface="+mn-ea"/>
          <a:cs typeface="+mn-cs"/>
        </a:defRPr>
      </a:lvl6pPr>
      <a:lvl7pPr marL="2339975" indent="-179705" algn="l" defTabSz="720090" rtl="0" eaLnBrk="1" latinLnBrk="0" hangingPunct="1">
        <a:lnSpc>
          <a:spcPct val="90000"/>
        </a:lnSpc>
        <a:spcBef>
          <a:spcPts val="395"/>
        </a:spcBef>
        <a:buFont typeface="Arial" panose="020B0604020202020204" pitchFamily="34" charset="0"/>
        <a:buChar char="•"/>
        <a:defRPr sz="1415" kern="1200">
          <a:solidFill>
            <a:schemeClr val="tx1"/>
          </a:solidFill>
          <a:latin typeface="+mn-lt"/>
          <a:ea typeface="+mn-ea"/>
          <a:cs typeface="+mn-cs"/>
        </a:defRPr>
      </a:lvl7pPr>
      <a:lvl8pPr marL="2699385" indent="-179705" algn="l" defTabSz="720090" rtl="0" eaLnBrk="1" latinLnBrk="0" hangingPunct="1">
        <a:lnSpc>
          <a:spcPct val="90000"/>
        </a:lnSpc>
        <a:spcBef>
          <a:spcPts val="395"/>
        </a:spcBef>
        <a:buFont typeface="Arial" panose="020B0604020202020204" pitchFamily="34" charset="0"/>
        <a:buChar char="•"/>
        <a:defRPr sz="1415" kern="1200">
          <a:solidFill>
            <a:schemeClr val="tx1"/>
          </a:solidFill>
          <a:latin typeface="+mn-lt"/>
          <a:ea typeface="+mn-ea"/>
          <a:cs typeface="+mn-cs"/>
        </a:defRPr>
      </a:lvl8pPr>
      <a:lvl9pPr marL="3059430" indent="-179705" algn="l" defTabSz="720090" rtl="0" eaLnBrk="1" latinLnBrk="0" hangingPunct="1">
        <a:lnSpc>
          <a:spcPct val="90000"/>
        </a:lnSpc>
        <a:spcBef>
          <a:spcPts val="395"/>
        </a:spcBef>
        <a:buFont typeface="Arial" panose="020B0604020202020204" pitchFamily="34" charset="0"/>
        <a:buChar char="•"/>
        <a:defRPr sz="1415" kern="1200">
          <a:solidFill>
            <a:schemeClr val="tx1"/>
          </a:solidFill>
          <a:latin typeface="+mn-lt"/>
          <a:ea typeface="+mn-ea"/>
          <a:cs typeface="+mn-cs"/>
        </a:defRPr>
      </a:lvl9pPr>
    </p:bodyStyle>
    <p:otherStyle>
      <a:defPPr>
        <a:defRPr lang="en-US"/>
      </a:defPPr>
      <a:lvl1pPr marL="0" algn="l" defTabSz="720090" rtl="0" eaLnBrk="1" latinLnBrk="0" hangingPunct="1">
        <a:defRPr sz="1415" kern="1200">
          <a:solidFill>
            <a:schemeClr val="tx1"/>
          </a:solidFill>
          <a:latin typeface="+mn-lt"/>
          <a:ea typeface="+mn-ea"/>
          <a:cs typeface="+mn-cs"/>
        </a:defRPr>
      </a:lvl1pPr>
      <a:lvl2pPr marL="360045" algn="l" defTabSz="720090" rtl="0" eaLnBrk="1" latinLnBrk="0" hangingPunct="1">
        <a:defRPr sz="1415" kern="1200">
          <a:solidFill>
            <a:schemeClr val="tx1"/>
          </a:solidFill>
          <a:latin typeface="+mn-lt"/>
          <a:ea typeface="+mn-ea"/>
          <a:cs typeface="+mn-cs"/>
        </a:defRPr>
      </a:lvl2pPr>
      <a:lvl3pPr marL="720090" algn="l" defTabSz="720090" rtl="0" eaLnBrk="1" latinLnBrk="0" hangingPunct="1">
        <a:defRPr sz="1415" kern="1200">
          <a:solidFill>
            <a:schemeClr val="tx1"/>
          </a:solidFill>
          <a:latin typeface="+mn-lt"/>
          <a:ea typeface="+mn-ea"/>
          <a:cs typeface="+mn-cs"/>
        </a:defRPr>
      </a:lvl3pPr>
      <a:lvl4pPr marL="1080135" algn="l" defTabSz="720090" rtl="0" eaLnBrk="1" latinLnBrk="0" hangingPunct="1">
        <a:defRPr sz="1415" kern="1200">
          <a:solidFill>
            <a:schemeClr val="tx1"/>
          </a:solidFill>
          <a:latin typeface="+mn-lt"/>
          <a:ea typeface="+mn-ea"/>
          <a:cs typeface="+mn-cs"/>
        </a:defRPr>
      </a:lvl4pPr>
      <a:lvl5pPr marL="1439545" algn="l" defTabSz="720090" rtl="0" eaLnBrk="1" latinLnBrk="0" hangingPunct="1">
        <a:defRPr sz="1415" kern="1200">
          <a:solidFill>
            <a:schemeClr val="tx1"/>
          </a:solidFill>
          <a:latin typeface="+mn-lt"/>
          <a:ea typeface="+mn-ea"/>
          <a:cs typeface="+mn-cs"/>
        </a:defRPr>
      </a:lvl5pPr>
      <a:lvl6pPr marL="1799590" algn="l" defTabSz="720090" rtl="0" eaLnBrk="1" latinLnBrk="0" hangingPunct="1">
        <a:defRPr sz="1415" kern="1200">
          <a:solidFill>
            <a:schemeClr val="tx1"/>
          </a:solidFill>
          <a:latin typeface="+mn-lt"/>
          <a:ea typeface="+mn-ea"/>
          <a:cs typeface="+mn-cs"/>
        </a:defRPr>
      </a:lvl6pPr>
      <a:lvl7pPr marL="2159635" algn="l" defTabSz="720090" rtl="0" eaLnBrk="1" latinLnBrk="0" hangingPunct="1">
        <a:defRPr sz="1415" kern="1200">
          <a:solidFill>
            <a:schemeClr val="tx1"/>
          </a:solidFill>
          <a:latin typeface="+mn-lt"/>
          <a:ea typeface="+mn-ea"/>
          <a:cs typeface="+mn-cs"/>
        </a:defRPr>
      </a:lvl7pPr>
      <a:lvl8pPr marL="2519680" algn="l" defTabSz="720090" rtl="0" eaLnBrk="1" latinLnBrk="0" hangingPunct="1">
        <a:defRPr sz="1415" kern="1200">
          <a:solidFill>
            <a:schemeClr val="tx1"/>
          </a:solidFill>
          <a:latin typeface="+mn-lt"/>
          <a:ea typeface="+mn-ea"/>
          <a:cs typeface="+mn-cs"/>
        </a:defRPr>
      </a:lvl8pPr>
      <a:lvl9pPr marL="2879725" algn="l" defTabSz="720090" rtl="0" eaLnBrk="1" latinLnBrk="0" hangingPunct="1">
        <a:defRPr sz="14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GIF"/><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1"/>
            <a:ext cx="7199313" cy="10799762"/>
            <a:chOff x="0" y="40393"/>
            <a:chExt cx="7199313" cy="10718977"/>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0393"/>
              <a:ext cx="7199313" cy="10718977"/>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373"/>
              <a:ext cx="7199313" cy="10518996"/>
            </a:xfrm>
            <a:prstGeom prst="rect">
              <a:avLst/>
            </a:prstGeom>
          </p:spPr>
        </p:pic>
      </p:grpSp>
      <p:sp>
        <p:nvSpPr>
          <p:cNvPr id="12" name="矩形 11"/>
          <p:cNvSpPr/>
          <p:nvPr/>
        </p:nvSpPr>
        <p:spPr>
          <a:xfrm>
            <a:off x="-1" y="6317673"/>
            <a:ext cx="7199313" cy="3062596"/>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 y="7146887"/>
            <a:ext cx="7197724" cy="1168400"/>
          </a:xfrm>
          <a:prstGeom prst="rect">
            <a:avLst/>
          </a:prstGeom>
        </p:spPr>
        <p:txBody>
          <a:bodyPr wrap="square">
            <a:spAutoFit/>
          </a:bodyPr>
          <a:lstStyle/>
          <a:p>
            <a:pPr algn="ctr">
              <a:lnSpc>
                <a:spcPct val="125000"/>
              </a:lnSpc>
            </a:pPr>
            <a:r>
              <a:rPr lang="zh-CN" altLang="en-US" sz="2800" b="1" dirty="0">
                <a:solidFill>
                  <a:schemeClr val="bg1"/>
                </a:solidFill>
                <a:latin typeface="+mn-ea"/>
              </a:rPr>
              <a:t>重庆大学</a:t>
            </a:r>
            <a:r>
              <a:rPr lang="en-US" altLang="zh-CN" sz="2800" b="1" dirty="0">
                <a:solidFill>
                  <a:schemeClr val="bg1"/>
                </a:solidFill>
                <a:latin typeface="+mn-ea"/>
              </a:rPr>
              <a:t>-</a:t>
            </a:r>
            <a:r>
              <a:rPr lang="zh-CN" altLang="en-US" sz="2800" b="1" dirty="0">
                <a:solidFill>
                  <a:schemeClr val="bg1"/>
                </a:solidFill>
                <a:latin typeface="+mn-ea"/>
              </a:rPr>
              <a:t>辛辛那提大学联合学院</a:t>
            </a:r>
            <a:br>
              <a:rPr lang="zh-CN" altLang="en-US" sz="2800" b="1" dirty="0">
                <a:solidFill>
                  <a:schemeClr val="bg1"/>
                </a:solidFill>
                <a:latin typeface="+mn-ea"/>
              </a:rPr>
            </a:br>
            <a:r>
              <a:rPr lang="en-US" altLang="zh-CN" sz="2800" b="1" dirty="0">
                <a:solidFill>
                  <a:schemeClr val="bg1"/>
                </a:solidFill>
                <a:latin typeface="+mn-ea"/>
              </a:rPr>
              <a:t>2019</a:t>
            </a:r>
            <a:r>
              <a:rPr lang="zh-CN" altLang="en-US" sz="2800" b="1" dirty="0">
                <a:solidFill>
                  <a:schemeClr val="bg1"/>
                </a:solidFill>
                <a:latin typeface="+mn-ea"/>
              </a:rPr>
              <a:t>年暑期美国</a:t>
            </a:r>
            <a:r>
              <a:rPr lang="en-US" altLang="zh-CN" sz="2800" b="1" dirty="0">
                <a:solidFill>
                  <a:schemeClr val="bg1"/>
                </a:solidFill>
                <a:latin typeface="+mn-ea"/>
              </a:rPr>
              <a:t>MIT</a:t>
            </a:r>
            <a:r>
              <a:rPr lang="zh-CN" altLang="en-US" sz="2800" b="1" dirty="0">
                <a:solidFill>
                  <a:schemeClr val="bg1"/>
                </a:solidFill>
                <a:latin typeface="+mn-ea"/>
              </a:rPr>
              <a:t>机器人研究学习营项目</a:t>
            </a:r>
            <a:endParaRPr lang="zh-CN" altLang="en-US" sz="2800" b="1" dirty="0">
              <a:solidFill>
                <a:schemeClr val="bg1"/>
              </a:solidFill>
              <a:latin typeface="+mn-ea"/>
            </a:endParaRPr>
          </a:p>
        </p:txBody>
      </p:sp>
      <p:pic>
        <p:nvPicPr>
          <p:cNvPr id="18" name="图片 1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45814" b="45718"/>
          <a:stretch>
            <a:fillRect/>
          </a:stretch>
        </p:blipFill>
        <p:spPr>
          <a:xfrm>
            <a:off x="-429492" y="6493216"/>
            <a:ext cx="5980112" cy="563202"/>
          </a:xfrm>
          <a:prstGeom prst="rect">
            <a:avLst/>
          </a:prstGeom>
        </p:spPr>
      </p:pic>
      <p:pic>
        <p:nvPicPr>
          <p:cNvPr id="19" name="图片 1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45814" b="45718"/>
          <a:stretch>
            <a:fillRect/>
          </a:stretch>
        </p:blipFill>
        <p:spPr>
          <a:xfrm flipH="1" flipV="1">
            <a:off x="1648690" y="8615580"/>
            <a:ext cx="5980112" cy="56320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54966236687&amp;di=515d1e860b455590ca26d179dab2e726&amp;imgtype=0&amp;src=http%3A%2F%2Fschool.smartstudy.com%2Fupload%2Fschool%2F2012%2F10%2F19%2F50811b718db87MIT_Kresge_Auditorium.jpg"/>
          <p:cNvPicPr>
            <a:picLocks noChangeArrowheads="1"/>
          </p:cNvPicPr>
          <p:nvPr/>
        </p:nvPicPr>
        <p:blipFill rotWithShape="1">
          <a:blip r:embed="rId1" cstate="print">
            <a:extLst>
              <a:ext uri="{28A0092B-C50C-407E-A947-70E740481C1C}">
                <a14:useLocalDpi xmlns:a14="http://schemas.microsoft.com/office/drawing/2010/main" val="0"/>
              </a:ext>
            </a:extLst>
          </a:blip>
          <a:srcRect t="14835" b="22456"/>
          <a:stretch>
            <a:fillRect/>
          </a:stretch>
        </p:blipFill>
        <p:spPr bwMode="auto">
          <a:xfrm>
            <a:off x="793" y="0"/>
            <a:ext cx="7199313" cy="2700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14"/>
          <p:cNvGrpSpPr/>
          <p:nvPr/>
        </p:nvGrpSpPr>
        <p:grpSpPr>
          <a:xfrm>
            <a:off x="2046741" y="1845099"/>
            <a:ext cx="3105830" cy="659431"/>
            <a:chOff x="1358840" y="2581368"/>
            <a:chExt cx="3545956" cy="659431"/>
          </a:xfrm>
        </p:grpSpPr>
        <p:sp>
          <p:nvSpPr>
            <p:cNvPr id="32" name="矩形 31"/>
            <p:cNvSpPr/>
            <p:nvPr/>
          </p:nvSpPr>
          <p:spPr>
            <a:xfrm>
              <a:off x="1358840" y="2581368"/>
              <a:ext cx="3545956" cy="659431"/>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矩形 10"/>
            <p:cNvSpPr/>
            <p:nvPr/>
          </p:nvSpPr>
          <p:spPr>
            <a:xfrm>
              <a:off x="1359231" y="2649473"/>
              <a:ext cx="3545174" cy="523220"/>
            </a:xfrm>
            <a:prstGeom prst="rect">
              <a:avLst/>
            </a:prstGeom>
          </p:spPr>
          <p:txBody>
            <a:bodyPr wrap="square" anchor="ctr">
              <a:spAutoFit/>
            </a:bodyPr>
            <a:lstStyle/>
            <a:p>
              <a:pPr algn="ctr"/>
              <a:r>
                <a:rPr lang="zh-CN" altLang="en-US" sz="2800" b="1" dirty="0">
                  <a:solidFill>
                    <a:schemeClr val="bg1"/>
                  </a:solidFill>
                  <a:latin typeface="+mn-ea"/>
                </a:rPr>
                <a:t>麻省理工大学</a:t>
              </a:r>
              <a:endParaRPr lang="zh-CN" altLang="en-US" sz="2800" b="1" dirty="0">
                <a:solidFill>
                  <a:schemeClr val="bg1"/>
                </a:solidFill>
                <a:latin typeface="+mn-ea"/>
              </a:endParaRPr>
            </a:p>
          </p:txBody>
        </p:sp>
      </p:grpSp>
      <p:grpSp>
        <p:nvGrpSpPr>
          <p:cNvPr id="33" name="组合 32"/>
          <p:cNvGrpSpPr/>
          <p:nvPr/>
        </p:nvGrpSpPr>
        <p:grpSpPr>
          <a:xfrm>
            <a:off x="1826678" y="6152450"/>
            <a:ext cx="3545956" cy="659431"/>
            <a:chOff x="1358840" y="2581368"/>
            <a:chExt cx="3545956" cy="659431"/>
          </a:xfrm>
        </p:grpSpPr>
        <p:sp>
          <p:nvSpPr>
            <p:cNvPr id="34" name="矩形 33"/>
            <p:cNvSpPr/>
            <p:nvPr/>
          </p:nvSpPr>
          <p:spPr>
            <a:xfrm>
              <a:off x="1358840" y="2581368"/>
              <a:ext cx="3545956" cy="659431"/>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359231" y="2618696"/>
              <a:ext cx="3545174" cy="584775"/>
            </a:xfrm>
            <a:prstGeom prst="rect">
              <a:avLst/>
            </a:prstGeom>
          </p:spPr>
          <p:txBody>
            <a:bodyPr wrap="square" anchor="ctr">
              <a:spAutoFit/>
            </a:bodyPr>
            <a:lstStyle/>
            <a:p>
              <a:pPr algn="ctr"/>
              <a:r>
                <a:rPr lang="zh-CN" altLang="en-US" sz="3200" b="1" dirty="0">
                  <a:solidFill>
                    <a:schemeClr val="bg1"/>
                  </a:solidFill>
                  <a:latin typeface="+mn-ea"/>
                </a:rPr>
                <a:t>东北大学</a:t>
              </a:r>
              <a:endParaRPr lang="zh-CN" altLang="en-US" sz="3200" b="1" dirty="0">
                <a:solidFill>
                  <a:schemeClr val="bg1"/>
                </a:solidFill>
                <a:latin typeface="+mn-ea"/>
              </a:endParaRPr>
            </a:p>
          </p:txBody>
        </p:sp>
      </p:grpSp>
      <p:grpSp>
        <p:nvGrpSpPr>
          <p:cNvPr id="36" name="组合 35"/>
          <p:cNvGrpSpPr/>
          <p:nvPr/>
        </p:nvGrpSpPr>
        <p:grpSpPr>
          <a:xfrm>
            <a:off x="1826678" y="9767074"/>
            <a:ext cx="3545956" cy="659431"/>
            <a:chOff x="1358840" y="2581368"/>
            <a:chExt cx="3545956" cy="659431"/>
          </a:xfrm>
        </p:grpSpPr>
        <p:sp>
          <p:nvSpPr>
            <p:cNvPr id="37" name="矩形 36"/>
            <p:cNvSpPr/>
            <p:nvPr/>
          </p:nvSpPr>
          <p:spPr>
            <a:xfrm>
              <a:off x="1358840" y="2581368"/>
              <a:ext cx="3545956" cy="659431"/>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1359231" y="2618696"/>
              <a:ext cx="3545174" cy="584775"/>
            </a:xfrm>
            <a:prstGeom prst="rect">
              <a:avLst/>
            </a:prstGeom>
          </p:spPr>
          <p:txBody>
            <a:bodyPr wrap="square" anchor="ctr">
              <a:spAutoFit/>
            </a:bodyPr>
            <a:lstStyle/>
            <a:p>
              <a:pPr algn="ctr"/>
              <a:r>
                <a:rPr lang="zh-CN" altLang="en-US" sz="3200" b="1" dirty="0">
                  <a:solidFill>
                    <a:schemeClr val="bg1"/>
                  </a:solidFill>
                  <a:latin typeface="+mn-ea"/>
                </a:rPr>
                <a:t>纽约</a:t>
              </a:r>
              <a:endParaRPr lang="zh-CN" altLang="en-US" sz="3200" b="1" dirty="0">
                <a:solidFill>
                  <a:schemeClr val="bg1"/>
                </a:solidFill>
                <a:latin typeface="+mn-ea"/>
              </a:endParaRPr>
            </a:p>
          </p:txBody>
        </p:sp>
      </p:grpSp>
      <p:pic>
        <p:nvPicPr>
          <p:cNvPr id="45" name="Picture 2"/>
          <p:cNvPicPr>
            <a:picLocks noChangeArrowheads="1"/>
          </p:cNvPicPr>
          <p:nvPr/>
        </p:nvPicPr>
        <p:blipFill rotWithShape="1">
          <a:blip r:embed="rId2">
            <a:extLst>
              <a:ext uri="{28A0092B-C50C-407E-A947-70E740481C1C}">
                <a14:useLocalDpi xmlns:a14="http://schemas.microsoft.com/office/drawing/2010/main" val="0"/>
              </a:ext>
            </a:extLst>
          </a:blip>
          <a:srcRect l="654" t="17316" r="654" b="17316"/>
          <a:stretch>
            <a:fillRect/>
          </a:stretch>
        </p:blipFill>
        <p:spPr bwMode="auto">
          <a:xfrm>
            <a:off x="2378" y="2699881"/>
            <a:ext cx="7196142" cy="270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p:nvGrpSpPr>
        <p:grpSpPr>
          <a:xfrm>
            <a:off x="2046741" y="4544980"/>
            <a:ext cx="3105830" cy="659431"/>
            <a:chOff x="1358840" y="2581368"/>
            <a:chExt cx="3545956" cy="659431"/>
          </a:xfrm>
        </p:grpSpPr>
        <p:sp>
          <p:nvSpPr>
            <p:cNvPr id="47" name="矩形 46"/>
            <p:cNvSpPr/>
            <p:nvPr/>
          </p:nvSpPr>
          <p:spPr>
            <a:xfrm>
              <a:off x="1358840" y="2581368"/>
              <a:ext cx="3545956" cy="659431"/>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8" name="矩形 47"/>
            <p:cNvSpPr/>
            <p:nvPr/>
          </p:nvSpPr>
          <p:spPr>
            <a:xfrm>
              <a:off x="1359231" y="2649473"/>
              <a:ext cx="3545174" cy="523220"/>
            </a:xfrm>
            <a:prstGeom prst="rect">
              <a:avLst/>
            </a:prstGeom>
          </p:spPr>
          <p:txBody>
            <a:bodyPr wrap="square" anchor="ctr">
              <a:spAutoFit/>
            </a:bodyPr>
            <a:lstStyle/>
            <a:p>
              <a:pPr algn="ctr"/>
              <a:r>
                <a:rPr lang="zh-CN" altLang="en-US" sz="2800" b="1" dirty="0">
                  <a:solidFill>
                    <a:schemeClr val="bg1"/>
                  </a:solidFill>
                  <a:latin typeface="+mn-ea"/>
                </a:rPr>
                <a:t>哈佛大学</a:t>
              </a:r>
              <a:endParaRPr lang="zh-CN" altLang="en-US" sz="2800" b="1" dirty="0">
                <a:solidFill>
                  <a:schemeClr val="bg1"/>
                </a:solidFill>
                <a:latin typeface="+mn-ea"/>
              </a:endParaRPr>
            </a:p>
          </p:txBody>
        </p:sp>
      </p:grpSp>
      <p:pic>
        <p:nvPicPr>
          <p:cNvPr id="49" name="Picture 2"/>
          <p:cNvPicPr>
            <a:picLocks noChangeArrowheads="1"/>
          </p:cNvPicPr>
          <p:nvPr/>
        </p:nvPicPr>
        <p:blipFill rotWithShape="1">
          <a:blip r:embed="rId3">
            <a:extLst>
              <a:ext uri="{28A0092B-C50C-407E-A947-70E740481C1C}">
                <a14:useLocalDpi xmlns:a14="http://schemas.microsoft.com/office/drawing/2010/main" val="0"/>
              </a:ext>
            </a:extLst>
          </a:blip>
          <a:srcRect l="61" t="9719" r="61" b="14787"/>
          <a:stretch>
            <a:fillRect/>
          </a:stretch>
        </p:blipFill>
        <p:spPr bwMode="auto">
          <a:xfrm>
            <a:off x="3964" y="5396182"/>
            <a:ext cx="7192972" cy="270000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组合 49"/>
          <p:cNvGrpSpPr/>
          <p:nvPr/>
        </p:nvGrpSpPr>
        <p:grpSpPr>
          <a:xfrm>
            <a:off x="2046741" y="7241281"/>
            <a:ext cx="3105830" cy="659431"/>
            <a:chOff x="1358840" y="2581368"/>
            <a:chExt cx="3545956" cy="659431"/>
          </a:xfrm>
        </p:grpSpPr>
        <p:sp>
          <p:nvSpPr>
            <p:cNvPr id="51" name="矩形 50"/>
            <p:cNvSpPr/>
            <p:nvPr/>
          </p:nvSpPr>
          <p:spPr>
            <a:xfrm>
              <a:off x="1358840" y="2581368"/>
              <a:ext cx="3545956" cy="659431"/>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2" name="矩形 51"/>
            <p:cNvSpPr/>
            <p:nvPr/>
          </p:nvSpPr>
          <p:spPr>
            <a:xfrm>
              <a:off x="1359231" y="2649473"/>
              <a:ext cx="3545174" cy="523220"/>
            </a:xfrm>
            <a:prstGeom prst="rect">
              <a:avLst/>
            </a:prstGeom>
          </p:spPr>
          <p:txBody>
            <a:bodyPr wrap="square" anchor="ctr">
              <a:spAutoFit/>
            </a:bodyPr>
            <a:lstStyle/>
            <a:p>
              <a:pPr algn="ctr"/>
              <a:r>
                <a:rPr lang="zh-CN" altLang="en-US" sz="2800" b="1" dirty="0">
                  <a:solidFill>
                    <a:schemeClr val="bg1"/>
                  </a:solidFill>
                  <a:latin typeface="+mn-ea"/>
                </a:rPr>
                <a:t>东北大学</a:t>
              </a:r>
              <a:endParaRPr lang="zh-CN" altLang="en-US" sz="2800" b="1" dirty="0">
                <a:solidFill>
                  <a:schemeClr val="bg1"/>
                </a:solidFill>
                <a:latin typeface="+mn-ea"/>
              </a:endParaRPr>
            </a:p>
          </p:txBody>
        </p:sp>
      </p:grpSp>
      <p:pic>
        <p:nvPicPr>
          <p:cNvPr id="53" name="Picture 2"/>
          <p:cNvPicPr>
            <a:picLocks noChangeArrowheads="1"/>
          </p:cNvPicPr>
          <p:nvPr/>
        </p:nvPicPr>
        <p:blipFill rotWithShape="1">
          <a:blip r:embed="rId4">
            <a:extLst>
              <a:ext uri="{28A0092B-C50C-407E-A947-70E740481C1C}">
                <a14:useLocalDpi xmlns:a14="http://schemas.microsoft.com/office/drawing/2010/main" val="0"/>
              </a:ext>
            </a:extLst>
          </a:blip>
          <a:srcRect l="157" t="13220" r="157" b="13220"/>
          <a:stretch>
            <a:fillRect/>
          </a:stretch>
        </p:blipFill>
        <p:spPr bwMode="auto">
          <a:xfrm>
            <a:off x="5549" y="8092364"/>
            <a:ext cx="7189800" cy="2700000"/>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组合 53"/>
          <p:cNvGrpSpPr/>
          <p:nvPr/>
        </p:nvGrpSpPr>
        <p:grpSpPr>
          <a:xfrm>
            <a:off x="2046741" y="9937463"/>
            <a:ext cx="3105830" cy="659431"/>
            <a:chOff x="1358840" y="2581368"/>
            <a:chExt cx="3545956" cy="659431"/>
          </a:xfrm>
        </p:grpSpPr>
        <p:sp>
          <p:nvSpPr>
            <p:cNvPr id="55" name="矩形 54"/>
            <p:cNvSpPr/>
            <p:nvPr/>
          </p:nvSpPr>
          <p:spPr>
            <a:xfrm>
              <a:off x="1358840" y="2581368"/>
              <a:ext cx="3545956" cy="659431"/>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6" name="矩形 55"/>
            <p:cNvSpPr/>
            <p:nvPr/>
          </p:nvSpPr>
          <p:spPr>
            <a:xfrm>
              <a:off x="1359231" y="2649473"/>
              <a:ext cx="3545174" cy="523220"/>
            </a:xfrm>
            <a:prstGeom prst="rect">
              <a:avLst/>
            </a:prstGeom>
          </p:spPr>
          <p:txBody>
            <a:bodyPr wrap="square" anchor="ctr">
              <a:spAutoFit/>
            </a:bodyPr>
            <a:lstStyle/>
            <a:p>
              <a:pPr algn="ctr"/>
              <a:r>
                <a:rPr lang="zh-CN" altLang="en-US" sz="2800" b="1" dirty="0">
                  <a:solidFill>
                    <a:schemeClr val="bg1"/>
                  </a:solidFill>
                  <a:latin typeface="+mn-ea"/>
                </a:rPr>
                <a:t>纽约</a:t>
              </a:r>
              <a:endParaRPr lang="zh-CN" altLang="en-US" sz="2800" b="1" dirty="0">
                <a:solidFill>
                  <a:schemeClr val="bg1"/>
                </a:solidFill>
                <a:latin typeface="+mn-ea"/>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 y="0"/>
            <a:ext cx="7199316" cy="10798970"/>
          </a:xfrm>
          <a:prstGeom prst="rect">
            <a:avLst/>
          </a:prstGeom>
        </p:spPr>
      </p:pic>
      <p:sp>
        <p:nvSpPr>
          <p:cNvPr id="19" name="矩形 18"/>
          <p:cNvSpPr/>
          <p:nvPr/>
        </p:nvSpPr>
        <p:spPr>
          <a:xfrm>
            <a:off x="-14247" y="1268969"/>
            <a:ext cx="7199312" cy="9530794"/>
          </a:xfrm>
          <a:prstGeom prst="rect">
            <a:avLst/>
          </a:prstGeom>
          <a:gradFill>
            <a:gsLst>
              <a:gs pos="0">
                <a:schemeClr val="tx1">
                  <a:alpha val="0"/>
                </a:schemeClr>
              </a:gs>
              <a:gs pos="50000">
                <a:srgbClr val="000000">
                  <a:alpha val="49000"/>
                </a:srgb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27458" y="1065714"/>
            <a:ext cx="6544398" cy="2676525"/>
          </a:xfrm>
          <a:prstGeom prst="rect">
            <a:avLst/>
          </a:prstGeom>
        </p:spPr>
        <p:txBody>
          <a:bodyPr wrap="square">
            <a:spAutoFit/>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      麻省理工大学（</a:t>
            </a:r>
            <a:r>
              <a:rPr lang="en-US" altLang="zh-CN" sz="1600" dirty="0">
                <a:solidFill>
                  <a:schemeClr val="bg1"/>
                </a:solidFill>
                <a:latin typeface="微软雅黑" panose="020B0503020204020204" pitchFamily="34" charset="-122"/>
                <a:ea typeface="微软雅黑" panose="020B0503020204020204" pitchFamily="34" charset="-122"/>
              </a:rPr>
              <a:t>MIT</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EECS</a:t>
            </a:r>
            <a:r>
              <a:rPr lang="zh-CN" altLang="en-US" sz="1600" dirty="0">
                <a:solidFill>
                  <a:schemeClr val="bg1"/>
                </a:solidFill>
                <a:latin typeface="微软雅黑" panose="020B0503020204020204" pitchFamily="34" charset="-122"/>
                <a:ea typeface="微软雅黑" panose="020B0503020204020204" pitchFamily="34" charset="-122"/>
              </a:rPr>
              <a:t>机器人研究学习营项目，英文全称</a:t>
            </a:r>
            <a:r>
              <a:rPr lang="en-US" altLang="zh-CN" sz="1600" dirty="0">
                <a:solidFill>
                  <a:schemeClr val="bg1"/>
                </a:solidFill>
                <a:latin typeface="微软雅黑" panose="020B0503020204020204" pitchFamily="34" charset="-122"/>
                <a:ea typeface="微软雅黑" panose="020B0503020204020204" pitchFamily="34" charset="-122"/>
              </a:rPr>
              <a:t>EECS Robotics Research Program at MIT</a:t>
            </a:r>
            <a:r>
              <a:rPr lang="zh-CN" altLang="en-US" sz="1600" dirty="0">
                <a:solidFill>
                  <a:schemeClr val="bg1"/>
                </a:solidFill>
                <a:latin typeface="微软雅黑" panose="020B0503020204020204" pitchFamily="34" charset="-122"/>
                <a:ea typeface="微软雅黑" panose="020B0503020204020204" pitchFamily="34" charset="-122"/>
              </a:rPr>
              <a:t>。在该项目中，学生将通过麻省理工大学（</a:t>
            </a:r>
            <a:r>
              <a:rPr lang="en-US" altLang="zh-CN" sz="1600" dirty="0">
                <a:solidFill>
                  <a:schemeClr val="bg1"/>
                </a:solidFill>
                <a:latin typeface="微软雅黑" panose="020B0503020204020204" pitchFamily="34" charset="-122"/>
                <a:ea typeface="微软雅黑" panose="020B0503020204020204" pitchFamily="34" charset="-122"/>
              </a:rPr>
              <a:t>MIT</a:t>
            </a:r>
            <a:r>
              <a:rPr lang="zh-CN" altLang="en-US" sz="1600" dirty="0">
                <a:solidFill>
                  <a:schemeClr val="bg1"/>
                </a:solidFill>
                <a:latin typeface="微软雅黑" panose="020B0503020204020204" pitchFamily="34" charset="-122"/>
                <a:ea typeface="微软雅黑" panose="020B0503020204020204" pitchFamily="34" charset="-122"/>
              </a:rPr>
              <a:t>）电子工程和计算机工程学院的课程和实验，从机器人平台组合和编写程序、设计电路、设计系统等方面熟悉移动机器人平台，完成一个完整的机器人项目，得到自己拼装的机器人，并进行展示和评比。学生通过参加此项目，可获得更多的智能机器人技术的前沿信息。</a:t>
            </a:r>
            <a:endParaRPr lang="zh-CN" altLang="en-US" sz="1600" dirty="0">
              <a:solidFill>
                <a:schemeClr val="bg1"/>
              </a:solidFill>
            </a:endParaRPr>
          </a:p>
        </p:txBody>
      </p:sp>
      <p:sp>
        <p:nvSpPr>
          <p:cNvPr id="9" name="矩形 8"/>
          <p:cNvSpPr/>
          <p:nvPr/>
        </p:nvSpPr>
        <p:spPr>
          <a:xfrm>
            <a:off x="3002054" y="4224746"/>
            <a:ext cx="3711750" cy="1526187"/>
          </a:xfrm>
          <a:prstGeom prst="rect">
            <a:avLst/>
          </a:prstGeom>
        </p:spPr>
        <p:txBody>
          <a:bodyPr wrap="square">
            <a:spAutoFit/>
          </a:bodyPr>
          <a:lstStyle/>
          <a:p>
            <a:pPr algn="just" latinLnBrk="1">
              <a:lnSpc>
                <a:spcPct val="150000"/>
              </a:lnSpc>
            </a:pPr>
            <a:r>
              <a:rPr lang="zh-CN" altLang="en-US" sz="1600" dirty="0">
                <a:solidFill>
                  <a:schemeClr val="bg1"/>
                </a:solidFill>
                <a:latin typeface="+mn-ea"/>
              </a:rPr>
              <a:t>在内容、教材和授课团队以及教室设备等各个方面均还原了麻省理工大学本科的智能机器人课程、机器人竞赛等，将其浓缩到一个夏令营的项目时间内</a:t>
            </a:r>
            <a:endParaRPr lang="zh-CN" altLang="en-US" sz="1600" dirty="0">
              <a:solidFill>
                <a:schemeClr val="bg1"/>
              </a:solidFill>
              <a:latin typeface="+mn-ea"/>
            </a:endParaRPr>
          </a:p>
        </p:txBody>
      </p:sp>
      <p:grpSp>
        <p:nvGrpSpPr>
          <p:cNvPr id="12" name="组合 11"/>
          <p:cNvGrpSpPr/>
          <p:nvPr/>
        </p:nvGrpSpPr>
        <p:grpSpPr>
          <a:xfrm>
            <a:off x="739896" y="4162298"/>
            <a:ext cx="1800493" cy="1138938"/>
            <a:chOff x="739896" y="4303813"/>
            <a:chExt cx="1800493" cy="1138938"/>
          </a:xfrm>
        </p:grpSpPr>
        <p:sp>
          <p:nvSpPr>
            <p:cNvPr id="26" name="stack-of-books_65975"/>
            <p:cNvSpPr>
              <a:spLocks noChangeAspect="1"/>
            </p:cNvSpPr>
            <p:nvPr/>
          </p:nvSpPr>
          <p:spPr bwMode="auto">
            <a:xfrm>
              <a:off x="1285609" y="4303813"/>
              <a:ext cx="570900" cy="593681"/>
            </a:xfrm>
            <a:custGeom>
              <a:avLst/>
              <a:gdLst>
                <a:gd name="connsiteX0" fmla="*/ 35071 w 583576"/>
                <a:gd name="connsiteY0" fmla="*/ 476317 h 606863"/>
                <a:gd name="connsiteX1" fmla="*/ 436004 w 583576"/>
                <a:gd name="connsiteY1" fmla="*/ 476317 h 606863"/>
                <a:gd name="connsiteX2" fmla="*/ 461766 w 583576"/>
                <a:gd name="connsiteY2" fmla="*/ 487020 h 606863"/>
                <a:gd name="connsiteX3" fmla="*/ 472245 w 583576"/>
                <a:gd name="connsiteY3" fmla="*/ 512880 h 606863"/>
                <a:gd name="connsiteX4" fmla="*/ 435325 w 583576"/>
                <a:gd name="connsiteY4" fmla="*/ 548717 h 606863"/>
                <a:gd name="connsiteX5" fmla="*/ 35071 w 583576"/>
                <a:gd name="connsiteY5" fmla="*/ 548717 h 606863"/>
                <a:gd name="connsiteX6" fmla="*/ 16156 w 583576"/>
                <a:gd name="connsiteY6" fmla="*/ 418171 h 606863"/>
                <a:gd name="connsiteX7" fmla="*/ 438690 w 583576"/>
                <a:gd name="connsiteY7" fmla="*/ 418171 h 606863"/>
                <a:gd name="connsiteX8" fmla="*/ 530435 w 583576"/>
                <a:gd name="connsiteY8" fmla="*/ 512735 h 606863"/>
                <a:gd name="connsiteX9" fmla="*/ 435003 w 583576"/>
                <a:gd name="connsiteY9" fmla="*/ 606863 h 606863"/>
                <a:gd name="connsiteX10" fmla="*/ 16156 w 583576"/>
                <a:gd name="connsiteY10" fmla="*/ 606863 h 606863"/>
                <a:gd name="connsiteX11" fmla="*/ 0 w 583576"/>
                <a:gd name="connsiteY11" fmla="*/ 590683 h 606863"/>
                <a:gd name="connsiteX12" fmla="*/ 0 w 583576"/>
                <a:gd name="connsiteY12" fmla="*/ 584239 h 606863"/>
                <a:gd name="connsiteX13" fmla="*/ 16156 w 583576"/>
                <a:gd name="connsiteY13" fmla="*/ 568107 h 606863"/>
                <a:gd name="connsiteX14" fmla="*/ 435294 w 583576"/>
                <a:gd name="connsiteY14" fmla="*/ 568107 h 606863"/>
                <a:gd name="connsiteX15" fmla="*/ 479832 w 583576"/>
                <a:gd name="connsiteY15" fmla="*/ 546453 h 606863"/>
                <a:gd name="connsiteX16" fmla="*/ 491622 w 583576"/>
                <a:gd name="connsiteY16" fmla="*/ 513074 h 606863"/>
                <a:gd name="connsiteX17" fmla="*/ 479832 w 583576"/>
                <a:gd name="connsiteY17" fmla="*/ 478388 h 606863"/>
                <a:gd name="connsiteX18" fmla="*/ 435973 w 583576"/>
                <a:gd name="connsiteY18" fmla="*/ 456927 h 606863"/>
                <a:gd name="connsiteX19" fmla="*/ 16156 w 583576"/>
                <a:gd name="connsiteY19" fmla="*/ 456927 h 606863"/>
                <a:gd name="connsiteX20" fmla="*/ 0 w 583576"/>
                <a:gd name="connsiteY20" fmla="*/ 440795 h 606863"/>
                <a:gd name="connsiteX21" fmla="*/ 0 w 583576"/>
                <a:gd name="connsiteY21" fmla="*/ 434303 h 606863"/>
                <a:gd name="connsiteX22" fmla="*/ 16156 w 583576"/>
                <a:gd name="connsiteY22" fmla="*/ 418171 h 606863"/>
                <a:gd name="connsiteX23" fmla="*/ 147616 w 583576"/>
                <a:gd name="connsiteY23" fmla="*/ 268360 h 606863"/>
                <a:gd name="connsiteX24" fmla="*/ 548505 w 583576"/>
                <a:gd name="connsiteY24" fmla="*/ 268360 h 606863"/>
                <a:gd name="connsiteX25" fmla="*/ 548505 w 583576"/>
                <a:gd name="connsiteY25" fmla="*/ 340690 h 606863"/>
                <a:gd name="connsiteX26" fmla="*/ 148344 w 583576"/>
                <a:gd name="connsiteY26" fmla="*/ 340690 h 606863"/>
                <a:gd name="connsiteX27" fmla="*/ 111428 w 583576"/>
                <a:gd name="connsiteY27" fmla="*/ 304864 h 606863"/>
                <a:gd name="connsiteX28" fmla="*/ 121906 w 583576"/>
                <a:gd name="connsiteY28" fmla="*/ 279059 h 606863"/>
                <a:gd name="connsiteX29" fmla="*/ 147616 w 583576"/>
                <a:gd name="connsiteY29" fmla="*/ 268360 h 606863"/>
                <a:gd name="connsiteX30" fmla="*/ 147594 w 583576"/>
                <a:gd name="connsiteY30" fmla="*/ 210215 h 606863"/>
                <a:gd name="connsiteX31" fmla="*/ 567421 w 583576"/>
                <a:gd name="connsiteY31" fmla="*/ 210215 h 606863"/>
                <a:gd name="connsiteX32" fmla="*/ 583576 w 583576"/>
                <a:gd name="connsiteY32" fmla="*/ 226391 h 606863"/>
                <a:gd name="connsiteX33" fmla="*/ 583576 w 583576"/>
                <a:gd name="connsiteY33" fmla="*/ 232881 h 606863"/>
                <a:gd name="connsiteX34" fmla="*/ 567421 w 583576"/>
                <a:gd name="connsiteY34" fmla="*/ 249009 h 606863"/>
                <a:gd name="connsiteX35" fmla="*/ 147594 w 583576"/>
                <a:gd name="connsiteY35" fmla="*/ 249009 h 606863"/>
                <a:gd name="connsiteX36" fmla="*/ 103739 w 583576"/>
                <a:gd name="connsiteY36" fmla="*/ 270465 h 606863"/>
                <a:gd name="connsiteX37" fmla="*/ 91999 w 583576"/>
                <a:gd name="connsiteY37" fmla="*/ 305142 h 606863"/>
                <a:gd name="connsiteX38" fmla="*/ 103739 w 583576"/>
                <a:gd name="connsiteY38" fmla="*/ 338512 h 606863"/>
                <a:gd name="connsiteX39" fmla="*/ 148322 w 583576"/>
                <a:gd name="connsiteY39" fmla="*/ 360161 h 606863"/>
                <a:gd name="connsiteX40" fmla="*/ 567421 w 583576"/>
                <a:gd name="connsiteY40" fmla="*/ 360161 h 606863"/>
                <a:gd name="connsiteX41" fmla="*/ 583576 w 583576"/>
                <a:gd name="connsiteY41" fmla="*/ 376289 h 606863"/>
                <a:gd name="connsiteX42" fmla="*/ 583576 w 583576"/>
                <a:gd name="connsiteY42" fmla="*/ 382731 h 606863"/>
                <a:gd name="connsiteX43" fmla="*/ 567421 w 583576"/>
                <a:gd name="connsiteY43" fmla="*/ 398907 h 606863"/>
                <a:gd name="connsiteX44" fmla="*/ 145799 w 583576"/>
                <a:gd name="connsiteY44" fmla="*/ 398810 h 606863"/>
                <a:gd name="connsiteX45" fmla="*/ 53189 w 583576"/>
                <a:gd name="connsiteY45" fmla="*/ 304803 h 606863"/>
                <a:gd name="connsiteX46" fmla="*/ 147594 w 583576"/>
                <a:gd name="connsiteY46" fmla="*/ 210215 h 606863"/>
                <a:gd name="connsiteX47" fmla="*/ 69366 w 583576"/>
                <a:gd name="connsiteY47" fmla="*/ 58146 h 606863"/>
                <a:gd name="connsiteX48" fmla="*/ 470251 w 583576"/>
                <a:gd name="connsiteY48" fmla="*/ 58146 h 606863"/>
                <a:gd name="connsiteX49" fmla="*/ 496061 w 583576"/>
                <a:gd name="connsiteY49" fmla="*/ 68849 h 606863"/>
                <a:gd name="connsiteX50" fmla="*/ 506540 w 583576"/>
                <a:gd name="connsiteY50" fmla="*/ 94709 h 606863"/>
                <a:gd name="connsiteX51" fmla="*/ 469572 w 583576"/>
                <a:gd name="connsiteY51" fmla="*/ 130546 h 606863"/>
                <a:gd name="connsiteX52" fmla="*/ 69366 w 583576"/>
                <a:gd name="connsiteY52" fmla="*/ 130546 h 606863"/>
                <a:gd name="connsiteX53" fmla="*/ 50498 w 583576"/>
                <a:gd name="connsiteY53" fmla="*/ 0 h 606863"/>
                <a:gd name="connsiteX54" fmla="*/ 470210 w 583576"/>
                <a:gd name="connsiteY54" fmla="*/ 0 h 606863"/>
                <a:gd name="connsiteX55" fmla="*/ 564709 w 583576"/>
                <a:gd name="connsiteY55" fmla="*/ 94613 h 606863"/>
                <a:gd name="connsiteX56" fmla="*/ 469289 w 583576"/>
                <a:gd name="connsiteY56" fmla="*/ 188692 h 606863"/>
                <a:gd name="connsiteX57" fmla="*/ 50498 w 583576"/>
                <a:gd name="connsiteY57" fmla="*/ 188692 h 606863"/>
                <a:gd name="connsiteX58" fmla="*/ 34295 w 583576"/>
                <a:gd name="connsiteY58" fmla="*/ 172512 h 606863"/>
                <a:gd name="connsiteX59" fmla="*/ 34295 w 583576"/>
                <a:gd name="connsiteY59" fmla="*/ 166068 h 606863"/>
                <a:gd name="connsiteX60" fmla="*/ 50498 w 583576"/>
                <a:gd name="connsiteY60" fmla="*/ 149936 h 606863"/>
                <a:gd name="connsiteX61" fmla="*/ 469531 w 583576"/>
                <a:gd name="connsiteY61" fmla="*/ 149936 h 606863"/>
                <a:gd name="connsiteX62" fmla="*/ 514112 w 583576"/>
                <a:gd name="connsiteY62" fmla="*/ 128282 h 606863"/>
                <a:gd name="connsiteX63" fmla="*/ 525901 w 583576"/>
                <a:gd name="connsiteY63" fmla="*/ 94903 h 606863"/>
                <a:gd name="connsiteX64" fmla="*/ 514112 w 583576"/>
                <a:gd name="connsiteY64" fmla="*/ 60217 h 606863"/>
                <a:gd name="connsiteX65" fmla="*/ 470259 w 583576"/>
                <a:gd name="connsiteY65" fmla="*/ 38756 h 606863"/>
                <a:gd name="connsiteX66" fmla="*/ 50498 w 583576"/>
                <a:gd name="connsiteY66" fmla="*/ 38756 h 606863"/>
                <a:gd name="connsiteX67" fmla="*/ 34295 w 583576"/>
                <a:gd name="connsiteY67" fmla="*/ 22624 h 606863"/>
                <a:gd name="connsiteX68" fmla="*/ 34295 w 583576"/>
                <a:gd name="connsiteY68" fmla="*/ 16132 h 606863"/>
                <a:gd name="connsiteX69" fmla="*/ 50498 w 583576"/>
                <a:gd name="connsiteY69" fmla="*/ 0 h 60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83576" h="606863">
                  <a:moveTo>
                    <a:pt x="35071" y="476317"/>
                  </a:moveTo>
                  <a:lnTo>
                    <a:pt x="436004" y="476317"/>
                  </a:lnTo>
                  <a:cubicBezTo>
                    <a:pt x="445707" y="476317"/>
                    <a:pt x="454925" y="480143"/>
                    <a:pt x="461766" y="487020"/>
                  </a:cubicBezTo>
                  <a:cubicBezTo>
                    <a:pt x="468607" y="493993"/>
                    <a:pt x="472294" y="503195"/>
                    <a:pt x="472245" y="512880"/>
                  </a:cubicBezTo>
                  <a:cubicBezTo>
                    <a:pt x="472051" y="532639"/>
                    <a:pt x="455508" y="548717"/>
                    <a:pt x="435325" y="548717"/>
                  </a:cubicBezTo>
                  <a:lnTo>
                    <a:pt x="35071" y="548717"/>
                  </a:lnTo>
                  <a:close/>
                  <a:moveTo>
                    <a:pt x="16156" y="418171"/>
                  </a:moveTo>
                  <a:lnTo>
                    <a:pt x="438690" y="418171"/>
                  </a:lnTo>
                  <a:cubicBezTo>
                    <a:pt x="489633" y="419576"/>
                    <a:pt x="530581" y="461529"/>
                    <a:pt x="530435" y="512735"/>
                  </a:cubicBezTo>
                  <a:cubicBezTo>
                    <a:pt x="530290" y="564910"/>
                    <a:pt x="487304" y="606863"/>
                    <a:pt x="435003" y="606863"/>
                  </a:cubicBezTo>
                  <a:lnTo>
                    <a:pt x="16156" y="606863"/>
                  </a:lnTo>
                  <a:cubicBezTo>
                    <a:pt x="7229" y="606863"/>
                    <a:pt x="0" y="599596"/>
                    <a:pt x="0" y="590683"/>
                  </a:cubicBezTo>
                  <a:lnTo>
                    <a:pt x="0" y="584239"/>
                  </a:lnTo>
                  <a:cubicBezTo>
                    <a:pt x="0" y="575326"/>
                    <a:pt x="7229" y="568107"/>
                    <a:pt x="16156" y="568107"/>
                  </a:cubicBezTo>
                  <a:lnTo>
                    <a:pt x="435294" y="568107"/>
                  </a:lnTo>
                  <a:cubicBezTo>
                    <a:pt x="453245" y="568107"/>
                    <a:pt x="469498" y="559630"/>
                    <a:pt x="479832" y="546453"/>
                  </a:cubicBezTo>
                  <a:cubicBezTo>
                    <a:pt x="487110" y="537200"/>
                    <a:pt x="491476" y="525670"/>
                    <a:pt x="491622" y="513074"/>
                  </a:cubicBezTo>
                  <a:cubicBezTo>
                    <a:pt x="491767" y="499994"/>
                    <a:pt x="487352" y="487931"/>
                    <a:pt x="479832" y="478388"/>
                  </a:cubicBezTo>
                  <a:cubicBezTo>
                    <a:pt x="469692" y="465308"/>
                    <a:pt x="453779" y="456927"/>
                    <a:pt x="435973" y="456927"/>
                  </a:cubicBezTo>
                  <a:lnTo>
                    <a:pt x="16156" y="456927"/>
                  </a:lnTo>
                  <a:cubicBezTo>
                    <a:pt x="7229" y="456927"/>
                    <a:pt x="0" y="449709"/>
                    <a:pt x="0" y="440795"/>
                  </a:cubicBezTo>
                  <a:lnTo>
                    <a:pt x="0" y="434303"/>
                  </a:lnTo>
                  <a:cubicBezTo>
                    <a:pt x="0" y="425389"/>
                    <a:pt x="7229" y="418171"/>
                    <a:pt x="16156" y="418171"/>
                  </a:cubicBezTo>
                  <a:close/>
                  <a:moveTo>
                    <a:pt x="147616" y="268360"/>
                  </a:moveTo>
                  <a:lnTo>
                    <a:pt x="548505" y="268360"/>
                  </a:lnTo>
                  <a:lnTo>
                    <a:pt x="548505" y="340690"/>
                  </a:lnTo>
                  <a:lnTo>
                    <a:pt x="148344" y="340690"/>
                  </a:lnTo>
                  <a:cubicBezTo>
                    <a:pt x="128164" y="340690"/>
                    <a:pt x="111622" y="324617"/>
                    <a:pt x="111428" y="304864"/>
                  </a:cubicBezTo>
                  <a:cubicBezTo>
                    <a:pt x="111282" y="295133"/>
                    <a:pt x="115017" y="285983"/>
                    <a:pt x="121906" y="279059"/>
                  </a:cubicBezTo>
                  <a:cubicBezTo>
                    <a:pt x="128794" y="272136"/>
                    <a:pt x="137914" y="268360"/>
                    <a:pt x="147616" y="268360"/>
                  </a:cubicBezTo>
                  <a:close/>
                  <a:moveTo>
                    <a:pt x="147594" y="210215"/>
                  </a:moveTo>
                  <a:lnTo>
                    <a:pt x="567421" y="210215"/>
                  </a:lnTo>
                  <a:cubicBezTo>
                    <a:pt x="576348" y="210215"/>
                    <a:pt x="583576" y="217431"/>
                    <a:pt x="583576" y="226391"/>
                  </a:cubicBezTo>
                  <a:lnTo>
                    <a:pt x="583576" y="232881"/>
                  </a:lnTo>
                  <a:cubicBezTo>
                    <a:pt x="583576" y="241793"/>
                    <a:pt x="576348" y="249009"/>
                    <a:pt x="567421" y="249009"/>
                  </a:cubicBezTo>
                  <a:lnTo>
                    <a:pt x="147594" y="249009"/>
                  </a:lnTo>
                  <a:cubicBezTo>
                    <a:pt x="129839" y="249009"/>
                    <a:pt x="113975" y="257388"/>
                    <a:pt x="103739" y="270465"/>
                  </a:cubicBezTo>
                  <a:cubicBezTo>
                    <a:pt x="96268" y="280006"/>
                    <a:pt x="91853" y="292066"/>
                    <a:pt x="91999" y="305142"/>
                  </a:cubicBezTo>
                  <a:cubicBezTo>
                    <a:pt x="92096" y="317735"/>
                    <a:pt x="96511" y="329262"/>
                    <a:pt x="103739" y="338512"/>
                  </a:cubicBezTo>
                  <a:cubicBezTo>
                    <a:pt x="114121" y="351686"/>
                    <a:pt x="130275" y="360161"/>
                    <a:pt x="148322" y="360161"/>
                  </a:cubicBezTo>
                  <a:lnTo>
                    <a:pt x="567421" y="360161"/>
                  </a:lnTo>
                  <a:cubicBezTo>
                    <a:pt x="576348" y="360161"/>
                    <a:pt x="583576" y="367378"/>
                    <a:pt x="583576" y="376289"/>
                  </a:cubicBezTo>
                  <a:lnTo>
                    <a:pt x="583576" y="382731"/>
                  </a:lnTo>
                  <a:cubicBezTo>
                    <a:pt x="583576" y="391642"/>
                    <a:pt x="576348" y="398907"/>
                    <a:pt x="567421" y="398907"/>
                  </a:cubicBezTo>
                  <a:cubicBezTo>
                    <a:pt x="567421" y="398907"/>
                    <a:pt x="146721" y="398810"/>
                    <a:pt x="145799" y="398810"/>
                  </a:cubicBezTo>
                  <a:cubicBezTo>
                    <a:pt x="94813" y="397357"/>
                    <a:pt x="53286" y="355996"/>
                    <a:pt x="53189" y="304803"/>
                  </a:cubicBezTo>
                  <a:cubicBezTo>
                    <a:pt x="52995" y="252642"/>
                    <a:pt x="95395" y="210215"/>
                    <a:pt x="147594" y="210215"/>
                  </a:cubicBezTo>
                  <a:close/>
                  <a:moveTo>
                    <a:pt x="69366" y="58146"/>
                  </a:moveTo>
                  <a:lnTo>
                    <a:pt x="470251" y="58146"/>
                  </a:lnTo>
                  <a:cubicBezTo>
                    <a:pt x="480002" y="58146"/>
                    <a:pt x="489123" y="61972"/>
                    <a:pt x="496061" y="68849"/>
                  </a:cubicBezTo>
                  <a:cubicBezTo>
                    <a:pt x="502902" y="75822"/>
                    <a:pt x="506589" y="85024"/>
                    <a:pt x="506540" y="94709"/>
                  </a:cubicBezTo>
                  <a:cubicBezTo>
                    <a:pt x="506346" y="114468"/>
                    <a:pt x="489754" y="130546"/>
                    <a:pt x="469572" y="130546"/>
                  </a:cubicBezTo>
                  <a:lnTo>
                    <a:pt x="69366" y="130546"/>
                  </a:lnTo>
                  <a:close/>
                  <a:moveTo>
                    <a:pt x="50498" y="0"/>
                  </a:moveTo>
                  <a:lnTo>
                    <a:pt x="470210" y="0"/>
                  </a:lnTo>
                  <a:cubicBezTo>
                    <a:pt x="522408" y="0"/>
                    <a:pt x="564806" y="42438"/>
                    <a:pt x="564709" y="94613"/>
                  </a:cubicBezTo>
                  <a:cubicBezTo>
                    <a:pt x="564515" y="146739"/>
                    <a:pt x="521486" y="188692"/>
                    <a:pt x="469289" y="188692"/>
                  </a:cubicBezTo>
                  <a:lnTo>
                    <a:pt x="50498" y="188692"/>
                  </a:lnTo>
                  <a:cubicBezTo>
                    <a:pt x="41572" y="188692"/>
                    <a:pt x="34295" y="181425"/>
                    <a:pt x="34295" y="172512"/>
                  </a:cubicBezTo>
                  <a:lnTo>
                    <a:pt x="34295" y="166068"/>
                  </a:lnTo>
                  <a:cubicBezTo>
                    <a:pt x="34295" y="157155"/>
                    <a:pt x="41572" y="149936"/>
                    <a:pt x="50498" y="149936"/>
                  </a:cubicBezTo>
                  <a:lnTo>
                    <a:pt x="469531" y="149936"/>
                  </a:lnTo>
                  <a:cubicBezTo>
                    <a:pt x="487529" y="149936"/>
                    <a:pt x="503780" y="141459"/>
                    <a:pt x="514112" y="128282"/>
                  </a:cubicBezTo>
                  <a:cubicBezTo>
                    <a:pt x="521341" y="119029"/>
                    <a:pt x="525755" y="107499"/>
                    <a:pt x="525901" y="94903"/>
                  </a:cubicBezTo>
                  <a:cubicBezTo>
                    <a:pt x="525998" y="81823"/>
                    <a:pt x="521632" y="69760"/>
                    <a:pt x="514112" y="60217"/>
                  </a:cubicBezTo>
                  <a:cubicBezTo>
                    <a:pt x="503974" y="47137"/>
                    <a:pt x="488062" y="38756"/>
                    <a:pt x="470259" y="38756"/>
                  </a:cubicBezTo>
                  <a:lnTo>
                    <a:pt x="50498" y="38756"/>
                  </a:lnTo>
                  <a:cubicBezTo>
                    <a:pt x="41572" y="38756"/>
                    <a:pt x="34295" y="31538"/>
                    <a:pt x="34295" y="22624"/>
                  </a:cubicBezTo>
                  <a:lnTo>
                    <a:pt x="34295" y="16132"/>
                  </a:lnTo>
                  <a:cubicBezTo>
                    <a:pt x="34295" y="7218"/>
                    <a:pt x="41572" y="0"/>
                    <a:pt x="50498" y="0"/>
                  </a:cubicBezTo>
                  <a:close/>
                </a:path>
              </a:pathLst>
            </a:custGeom>
            <a:solidFill>
              <a:schemeClr val="bg1"/>
            </a:solidFill>
            <a:ln>
              <a:noFill/>
            </a:ln>
          </p:spPr>
        </p:sp>
        <p:sp>
          <p:nvSpPr>
            <p:cNvPr id="10" name="矩形 9"/>
            <p:cNvSpPr/>
            <p:nvPr/>
          </p:nvSpPr>
          <p:spPr>
            <a:xfrm>
              <a:off x="739896" y="5073419"/>
              <a:ext cx="1800493" cy="369332"/>
            </a:xfrm>
            <a:prstGeom prst="rect">
              <a:avLst/>
            </a:prstGeom>
          </p:spPr>
          <p:txBody>
            <a:bodyPr wrap="none">
              <a:spAutoFit/>
            </a:bodyPr>
            <a:lstStyle/>
            <a:p>
              <a:pPr algn="ctr"/>
              <a:r>
                <a:rPr lang="zh-CN" altLang="en-US" b="1" dirty="0">
                  <a:solidFill>
                    <a:schemeClr val="bg1"/>
                  </a:solidFill>
                  <a:latin typeface="+mn-ea"/>
                </a:rPr>
                <a:t>项目的核心课程</a:t>
              </a:r>
              <a:endParaRPr lang="zh-CN" altLang="en-US" b="1" dirty="0"/>
            </a:p>
          </p:txBody>
        </p:sp>
      </p:grpSp>
      <p:sp>
        <p:nvSpPr>
          <p:cNvPr id="39" name="矩形 38"/>
          <p:cNvSpPr/>
          <p:nvPr/>
        </p:nvSpPr>
        <p:spPr>
          <a:xfrm>
            <a:off x="3007705" y="5972385"/>
            <a:ext cx="3711750" cy="1568450"/>
          </a:xfrm>
          <a:prstGeom prst="rect">
            <a:avLst/>
          </a:prstGeom>
        </p:spPr>
        <p:txBody>
          <a:bodyPr wrap="square">
            <a:spAutoFit/>
          </a:bodyPr>
          <a:lstStyle/>
          <a:p>
            <a:pPr algn="just" latinLnBrk="1">
              <a:lnSpc>
                <a:spcPct val="150000"/>
              </a:lnSpc>
            </a:pPr>
            <a:r>
              <a:rPr lang="zh-CN" altLang="en-US" sz="1600" dirty="0">
                <a:solidFill>
                  <a:schemeClr val="bg1"/>
                </a:solidFill>
                <a:latin typeface="+mn-ea"/>
              </a:rPr>
              <a:t>世界顶尖级名校</a:t>
            </a:r>
            <a:r>
              <a:rPr lang="en-US" altLang="zh-CN" sz="1600" dirty="0">
                <a:solidFill>
                  <a:schemeClr val="bg1"/>
                </a:solidFill>
                <a:latin typeface="+mn-ea"/>
              </a:rPr>
              <a:t>——</a:t>
            </a:r>
            <a:r>
              <a:rPr lang="zh-CN" altLang="en-US" sz="1600" dirty="0">
                <a:solidFill>
                  <a:schemeClr val="bg1"/>
                </a:solidFill>
                <a:latin typeface="+mn-ea"/>
              </a:rPr>
              <a:t>哈佛大学交流、哈佛大学创新实验室参访、东北大学参访及交流、</a:t>
            </a:r>
            <a:r>
              <a:rPr lang="en-US" altLang="zh-CN" sz="1600" dirty="0">
                <a:solidFill>
                  <a:schemeClr val="bg1"/>
                </a:solidFill>
                <a:latin typeface="+mn-ea"/>
              </a:rPr>
              <a:t>MIT</a:t>
            </a:r>
            <a:r>
              <a:rPr lang="zh-CN" altLang="en-US" sz="1600" dirty="0">
                <a:solidFill>
                  <a:schemeClr val="bg1"/>
                </a:solidFill>
                <a:latin typeface="+mn-ea"/>
              </a:rPr>
              <a:t>核磁共振中心参访、</a:t>
            </a:r>
            <a:r>
              <a:rPr lang="en-US" altLang="zh-CN" sz="1600" dirty="0">
                <a:solidFill>
                  <a:schemeClr val="bg1"/>
                </a:solidFill>
                <a:latin typeface="+mn-ea"/>
              </a:rPr>
              <a:t>CIC</a:t>
            </a:r>
            <a:r>
              <a:rPr lang="zh-CN" altLang="en-US" sz="1600" dirty="0">
                <a:solidFill>
                  <a:schemeClr val="bg1"/>
                </a:solidFill>
                <a:latin typeface="+mn-ea"/>
              </a:rPr>
              <a:t>创新中心参访</a:t>
            </a:r>
            <a:endParaRPr lang="zh-CN" altLang="en-US" sz="1600" dirty="0">
              <a:solidFill>
                <a:schemeClr val="bg1"/>
              </a:solidFill>
              <a:latin typeface="+mn-ea"/>
            </a:endParaRPr>
          </a:p>
        </p:txBody>
      </p:sp>
      <p:sp>
        <p:nvSpPr>
          <p:cNvPr id="43" name="矩形 42"/>
          <p:cNvSpPr/>
          <p:nvPr/>
        </p:nvSpPr>
        <p:spPr>
          <a:xfrm>
            <a:off x="278231" y="6668454"/>
            <a:ext cx="2723823" cy="369332"/>
          </a:xfrm>
          <a:prstGeom prst="rect">
            <a:avLst/>
          </a:prstGeom>
        </p:spPr>
        <p:txBody>
          <a:bodyPr wrap="none">
            <a:spAutoFit/>
          </a:bodyPr>
          <a:lstStyle/>
          <a:p>
            <a:pPr algn="ctr"/>
            <a:r>
              <a:rPr lang="zh-CN" altLang="en-US" b="1" dirty="0">
                <a:solidFill>
                  <a:schemeClr val="bg1"/>
                </a:solidFill>
                <a:latin typeface="+mn-ea"/>
              </a:rPr>
              <a:t>名校、企业及实验室参访</a:t>
            </a:r>
            <a:endParaRPr lang="zh-CN" altLang="en-US" b="1" dirty="0"/>
          </a:p>
        </p:txBody>
      </p:sp>
      <p:sp>
        <p:nvSpPr>
          <p:cNvPr id="44" name="矩形 43"/>
          <p:cNvSpPr/>
          <p:nvPr/>
        </p:nvSpPr>
        <p:spPr>
          <a:xfrm>
            <a:off x="2918467" y="7871126"/>
            <a:ext cx="3711750" cy="1198880"/>
          </a:xfrm>
          <a:prstGeom prst="rect">
            <a:avLst/>
          </a:prstGeom>
        </p:spPr>
        <p:txBody>
          <a:bodyPr wrap="square">
            <a:spAutoFit/>
          </a:bodyPr>
          <a:lstStyle/>
          <a:p>
            <a:pPr algn="just" latinLnBrk="1">
              <a:lnSpc>
                <a:spcPct val="150000"/>
              </a:lnSpc>
            </a:pPr>
            <a:r>
              <a:rPr lang="zh-CN" altLang="en-US" sz="1600" dirty="0">
                <a:solidFill>
                  <a:schemeClr val="bg1"/>
                </a:solidFill>
                <a:latin typeface="+mn-ea"/>
              </a:rPr>
              <a:t>参加社区义工活动、参加</a:t>
            </a:r>
            <a:r>
              <a:rPr lang="en-US" altLang="zh-CN" sz="1600" dirty="0">
                <a:solidFill>
                  <a:schemeClr val="bg1"/>
                </a:solidFill>
                <a:latin typeface="+mn-ea"/>
              </a:rPr>
              <a:t>MIT</a:t>
            </a:r>
            <a:r>
              <a:rPr lang="zh-CN" altLang="en-US" sz="1600" dirty="0">
                <a:solidFill>
                  <a:schemeClr val="bg1"/>
                </a:solidFill>
                <a:latin typeface="+mn-ea"/>
              </a:rPr>
              <a:t>在读学生举行交流分享会，以便进一步了解</a:t>
            </a:r>
            <a:r>
              <a:rPr lang="en-US" altLang="zh-CN" sz="1600" dirty="0">
                <a:solidFill>
                  <a:schemeClr val="bg1"/>
                </a:solidFill>
                <a:latin typeface="+mn-ea"/>
              </a:rPr>
              <a:t>MIT</a:t>
            </a:r>
            <a:r>
              <a:rPr lang="zh-CN" altLang="en-US" sz="1600" dirty="0">
                <a:solidFill>
                  <a:schemeClr val="bg1"/>
                </a:solidFill>
                <a:latin typeface="+mn-ea"/>
              </a:rPr>
              <a:t>学生的学习和社会生活</a:t>
            </a:r>
            <a:endParaRPr lang="zh-CN" altLang="en-US" sz="1600" dirty="0">
              <a:solidFill>
                <a:schemeClr val="bg1"/>
              </a:solidFill>
              <a:latin typeface="+mn-ea"/>
            </a:endParaRPr>
          </a:p>
        </p:txBody>
      </p:sp>
      <p:sp>
        <p:nvSpPr>
          <p:cNvPr id="47" name="矩形 46"/>
          <p:cNvSpPr/>
          <p:nvPr/>
        </p:nvSpPr>
        <p:spPr>
          <a:xfrm>
            <a:off x="855312" y="8179002"/>
            <a:ext cx="1569660" cy="369332"/>
          </a:xfrm>
          <a:prstGeom prst="rect">
            <a:avLst/>
          </a:prstGeom>
        </p:spPr>
        <p:txBody>
          <a:bodyPr wrap="none">
            <a:spAutoFit/>
          </a:bodyPr>
          <a:lstStyle/>
          <a:p>
            <a:pPr algn="ctr"/>
            <a:r>
              <a:rPr lang="zh-CN" altLang="en-US" b="1" dirty="0">
                <a:solidFill>
                  <a:schemeClr val="bg1"/>
                </a:solidFill>
                <a:latin typeface="+mn-ea"/>
              </a:rPr>
              <a:t>综合实践活动</a:t>
            </a:r>
            <a:endParaRPr lang="zh-CN" altLang="en-US" b="1" dirty="0"/>
          </a:p>
        </p:txBody>
      </p:sp>
      <p:sp>
        <p:nvSpPr>
          <p:cNvPr id="48" name="矩形 47"/>
          <p:cNvSpPr/>
          <p:nvPr/>
        </p:nvSpPr>
        <p:spPr>
          <a:xfrm>
            <a:off x="2949143" y="9449560"/>
            <a:ext cx="3711750" cy="787523"/>
          </a:xfrm>
          <a:prstGeom prst="rect">
            <a:avLst/>
          </a:prstGeom>
        </p:spPr>
        <p:txBody>
          <a:bodyPr wrap="square">
            <a:spAutoFit/>
          </a:bodyPr>
          <a:lstStyle/>
          <a:p>
            <a:pPr algn="just" latinLnBrk="1">
              <a:lnSpc>
                <a:spcPct val="150000"/>
              </a:lnSpc>
            </a:pPr>
            <a:r>
              <a:rPr lang="zh-CN" altLang="en-US" sz="1600" dirty="0">
                <a:solidFill>
                  <a:schemeClr val="bg1"/>
                </a:solidFill>
                <a:latin typeface="+mn-ea"/>
              </a:rPr>
              <a:t>纽约参访华尔街金融中心、大都会博物馆、自由女神像等，体验当地文化</a:t>
            </a:r>
            <a:endParaRPr lang="zh-CN" altLang="en-US" sz="1600" dirty="0">
              <a:solidFill>
                <a:schemeClr val="bg1"/>
              </a:solidFill>
              <a:latin typeface="+mn-ea"/>
            </a:endParaRPr>
          </a:p>
        </p:txBody>
      </p:sp>
      <p:sp>
        <p:nvSpPr>
          <p:cNvPr id="51" name="矩形 50"/>
          <p:cNvSpPr/>
          <p:nvPr/>
        </p:nvSpPr>
        <p:spPr>
          <a:xfrm>
            <a:off x="855312" y="9734163"/>
            <a:ext cx="1569660" cy="369332"/>
          </a:xfrm>
          <a:prstGeom prst="rect">
            <a:avLst/>
          </a:prstGeom>
        </p:spPr>
        <p:txBody>
          <a:bodyPr wrap="none">
            <a:spAutoFit/>
          </a:bodyPr>
          <a:lstStyle/>
          <a:p>
            <a:pPr algn="ctr"/>
            <a:r>
              <a:rPr lang="zh-CN" altLang="en-US" b="1" dirty="0">
                <a:solidFill>
                  <a:schemeClr val="bg1"/>
                </a:solidFill>
                <a:latin typeface="+mn-ea"/>
              </a:rPr>
              <a:t>社会文化体验</a:t>
            </a:r>
            <a:endParaRPr lang="zh-CN" altLang="en-US" b="1" dirty="0"/>
          </a:p>
        </p:txBody>
      </p:sp>
      <p:sp>
        <p:nvSpPr>
          <p:cNvPr id="52" name="任意多边形: 形状 51"/>
          <p:cNvSpPr/>
          <p:nvPr/>
        </p:nvSpPr>
        <p:spPr>
          <a:xfrm>
            <a:off x="1211630" y="5979192"/>
            <a:ext cx="857025" cy="507873"/>
          </a:xfrm>
          <a:custGeom>
            <a:avLst/>
            <a:gdLst>
              <a:gd name="connsiteX0" fmla="*/ 941648 w 1539818"/>
              <a:gd name="connsiteY0" fmla="*/ 679132 h 912495"/>
              <a:gd name="connsiteX1" fmla="*/ 936885 w 1539818"/>
              <a:gd name="connsiteY1" fmla="*/ 683895 h 912495"/>
              <a:gd name="connsiteX2" fmla="*/ 936885 w 1539818"/>
              <a:gd name="connsiteY2" fmla="*/ 798195 h 912495"/>
              <a:gd name="connsiteX3" fmla="*/ 941648 w 1539818"/>
              <a:gd name="connsiteY3" fmla="*/ 802957 h 912495"/>
              <a:gd name="connsiteX4" fmla="*/ 1055948 w 1539818"/>
              <a:gd name="connsiteY4" fmla="*/ 802957 h 912495"/>
              <a:gd name="connsiteX5" fmla="*/ 1060710 w 1539818"/>
              <a:gd name="connsiteY5" fmla="*/ 798195 h 912495"/>
              <a:gd name="connsiteX6" fmla="*/ 1060710 w 1539818"/>
              <a:gd name="connsiteY6" fmla="*/ 683895 h 912495"/>
              <a:gd name="connsiteX7" fmla="*/ 1055948 w 1539818"/>
              <a:gd name="connsiteY7" fmla="*/ 679132 h 912495"/>
              <a:gd name="connsiteX8" fmla="*/ 777818 w 1539818"/>
              <a:gd name="connsiteY8" fmla="*/ 679132 h 912495"/>
              <a:gd name="connsiteX9" fmla="*/ 773055 w 1539818"/>
              <a:gd name="connsiteY9" fmla="*/ 683895 h 912495"/>
              <a:gd name="connsiteX10" fmla="*/ 773055 w 1539818"/>
              <a:gd name="connsiteY10" fmla="*/ 798195 h 912495"/>
              <a:gd name="connsiteX11" fmla="*/ 777818 w 1539818"/>
              <a:gd name="connsiteY11" fmla="*/ 802957 h 912495"/>
              <a:gd name="connsiteX12" fmla="*/ 892118 w 1539818"/>
              <a:gd name="connsiteY12" fmla="*/ 802957 h 912495"/>
              <a:gd name="connsiteX13" fmla="*/ 896880 w 1539818"/>
              <a:gd name="connsiteY13" fmla="*/ 798195 h 912495"/>
              <a:gd name="connsiteX14" fmla="*/ 896880 w 1539818"/>
              <a:gd name="connsiteY14" fmla="*/ 683895 h 912495"/>
              <a:gd name="connsiteX15" fmla="*/ 892118 w 1539818"/>
              <a:gd name="connsiteY15" fmla="*/ 679132 h 912495"/>
              <a:gd name="connsiteX16" fmla="*/ 282518 w 1539818"/>
              <a:gd name="connsiteY16" fmla="*/ 679132 h 912495"/>
              <a:gd name="connsiteX17" fmla="*/ 277755 w 1539818"/>
              <a:gd name="connsiteY17" fmla="*/ 683895 h 912495"/>
              <a:gd name="connsiteX18" fmla="*/ 277755 w 1539818"/>
              <a:gd name="connsiteY18" fmla="*/ 798195 h 912495"/>
              <a:gd name="connsiteX19" fmla="*/ 282518 w 1539818"/>
              <a:gd name="connsiteY19" fmla="*/ 802957 h 912495"/>
              <a:gd name="connsiteX20" fmla="*/ 396818 w 1539818"/>
              <a:gd name="connsiteY20" fmla="*/ 802957 h 912495"/>
              <a:gd name="connsiteX21" fmla="*/ 401580 w 1539818"/>
              <a:gd name="connsiteY21" fmla="*/ 798195 h 912495"/>
              <a:gd name="connsiteX22" fmla="*/ 401580 w 1539818"/>
              <a:gd name="connsiteY22" fmla="*/ 683895 h 912495"/>
              <a:gd name="connsiteX23" fmla="*/ 396818 w 1539818"/>
              <a:gd name="connsiteY23" fmla="*/ 679132 h 912495"/>
              <a:gd name="connsiteX24" fmla="*/ 118688 w 1539818"/>
              <a:gd name="connsiteY24" fmla="*/ 679132 h 912495"/>
              <a:gd name="connsiteX25" fmla="*/ 113925 w 1539818"/>
              <a:gd name="connsiteY25" fmla="*/ 683895 h 912495"/>
              <a:gd name="connsiteX26" fmla="*/ 113925 w 1539818"/>
              <a:gd name="connsiteY26" fmla="*/ 798195 h 912495"/>
              <a:gd name="connsiteX27" fmla="*/ 118688 w 1539818"/>
              <a:gd name="connsiteY27" fmla="*/ 802957 h 912495"/>
              <a:gd name="connsiteX28" fmla="*/ 232988 w 1539818"/>
              <a:gd name="connsiteY28" fmla="*/ 802957 h 912495"/>
              <a:gd name="connsiteX29" fmla="*/ 237750 w 1539818"/>
              <a:gd name="connsiteY29" fmla="*/ 798195 h 912495"/>
              <a:gd name="connsiteX30" fmla="*/ 237750 w 1539818"/>
              <a:gd name="connsiteY30" fmla="*/ 683895 h 912495"/>
              <a:gd name="connsiteX31" fmla="*/ 232988 w 1539818"/>
              <a:gd name="connsiteY31" fmla="*/ 679132 h 912495"/>
              <a:gd name="connsiteX32" fmla="*/ 587318 w 1539818"/>
              <a:gd name="connsiteY32" fmla="*/ 565785 h 912495"/>
              <a:gd name="connsiteX33" fmla="*/ 491115 w 1539818"/>
              <a:gd name="connsiteY33" fmla="*/ 661987 h 912495"/>
              <a:gd name="connsiteX34" fmla="*/ 491115 w 1539818"/>
              <a:gd name="connsiteY34" fmla="*/ 852487 h 912495"/>
              <a:gd name="connsiteX35" fmla="*/ 498735 w 1539818"/>
              <a:gd name="connsiteY35" fmla="*/ 860107 h 912495"/>
              <a:gd name="connsiteX36" fmla="*/ 675900 w 1539818"/>
              <a:gd name="connsiteY36" fmla="*/ 860107 h 912495"/>
              <a:gd name="connsiteX37" fmla="*/ 683520 w 1539818"/>
              <a:gd name="connsiteY37" fmla="*/ 852487 h 912495"/>
              <a:gd name="connsiteX38" fmla="*/ 683520 w 1539818"/>
              <a:gd name="connsiteY38" fmla="*/ 661987 h 912495"/>
              <a:gd name="connsiteX39" fmla="*/ 587318 w 1539818"/>
              <a:gd name="connsiteY39" fmla="*/ 565785 h 912495"/>
              <a:gd name="connsiteX40" fmla="*/ 941648 w 1539818"/>
              <a:gd name="connsiteY40" fmla="*/ 519112 h 912495"/>
              <a:gd name="connsiteX41" fmla="*/ 936885 w 1539818"/>
              <a:gd name="connsiteY41" fmla="*/ 523875 h 912495"/>
              <a:gd name="connsiteX42" fmla="*/ 936885 w 1539818"/>
              <a:gd name="connsiteY42" fmla="*/ 638175 h 912495"/>
              <a:gd name="connsiteX43" fmla="*/ 941648 w 1539818"/>
              <a:gd name="connsiteY43" fmla="*/ 642937 h 912495"/>
              <a:gd name="connsiteX44" fmla="*/ 1055948 w 1539818"/>
              <a:gd name="connsiteY44" fmla="*/ 642937 h 912495"/>
              <a:gd name="connsiteX45" fmla="*/ 1060710 w 1539818"/>
              <a:gd name="connsiteY45" fmla="*/ 638175 h 912495"/>
              <a:gd name="connsiteX46" fmla="*/ 1060710 w 1539818"/>
              <a:gd name="connsiteY46" fmla="*/ 523875 h 912495"/>
              <a:gd name="connsiteX47" fmla="*/ 1055948 w 1539818"/>
              <a:gd name="connsiteY47" fmla="*/ 519112 h 912495"/>
              <a:gd name="connsiteX48" fmla="*/ 777818 w 1539818"/>
              <a:gd name="connsiteY48" fmla="*/ 519112 h 912495"/>
              <a:gd name="connsiteX49" fmla="*/ 773055 w 1539818"/>
              <a:gd name="connsiteY49" fmla="*/ 523875 h 912495"/>
              <a:gd name="connsiteX50" fmla="*/ 773055 w 1539818"/>
              <a:gd name="connsiteY50" fmla="*/ 638175 h 912495"/>
              <a:gd name="connsiteX51" fmla="*/ 777818 w 1539818"/>
              <a:gd name="connsiteY51" fmla="*/ 642937 h 912495"/>
              <a:gd name="connsiteX52" fmla="*/ 892118 w 1539818"/>
              <a:gd name="connsiteY52" fmla="*/ 642937 h 912495"/>
              <a:gd name="connsiteX53" fmla="*/ 896880 w 1539818"/>
              <a:gd name="connsiteY53" fmla="*/ 638175 h 912495"/>
              <a:gd name="connsiteX54" fmla="*/ 896880 w 1539818"/>
              <a:gd name="connsiteY54" fmla="*/ 523875 h 912495"/>
              <a:gd name="connsiteX55" fmla="*/ 892118 w 1539818"/>
              <a:gd name="connsiteY55" fmla="*/ 519112 h 912495"/>
              <a:gd name="connsiteX56" fmla="*/ 282518 w 1539818"/>
              <a:gd name="connsiteY56" fmla="*/ 519112 h 912495"/>
              <a:gd name="connsiteX57" fmla="*/ 277755 w 1539818"/>
              <a:gd name="connsiteY57" fmla="*/ 523875 h 912495"/>
              <a:gd name="connsiteX58" fmla="*/ 277755 w 1539818"/>
              <a:gd name="connsiteY58" fmla="*/ 638175 h 912495"/>
              <a:gd name="connsiteX59" fmla="*/ 282518 w 1539818"/>
              <a:gd name="connsiteY59" fmla="*/ 642937 h 912495"/>
              <a:gd name="connsiteX60" fmla="*/ 396818 w 1539818"/>
              <a:gd name="connsiteY60" fmla="*/ 642937 h 912495"/>
              <a:gd name="connsiteX61" fmla="*/ 401580 w 1539818"/>
              <a:gd name="connsiteY61" fmla="*/ 638175 h 912495"/>
              <a:gd name="connsiteX62" fmla="*/ 401580 w 1539818"/>
              <a:gd name="connsiteY62" fmla="*/ 523875 h 912495"/>
              <a:gd name="connsiteX63" fmla="*/ 396818 w 1539818"/>
              <a:gd name="connsiteY63" fmla="*/ 519112 h 912495"/>
              <a:gd name="connsiteX64" fmla="*/ 118688 w 1539818"/>
              <a:gd name="connsiteY64" fmla="*/ 519112 h 912495"/>
              <a:gd name="connsiteX65" fmla="*/ 113925 w 1539818"/>
              <a:gd name="connsiteY65" fmla="*/ 523875 h 912495"/>
              <a:gd name="connsiteX66" fmla="*/ 113925 w 1539818"/>
              <a:gd name="connsiteY66" fmla="*/ 638175 h 912495"/>
              <a:gd name="connsiteX67" fmla="*/ 118688 w 1539818"/>
              <a:gd name="connsiteY67" fmla="*/ 642937 h 912495"/>
              <a:gd name="connsiteX68" fmla="*/ 232988 w 1539818"/>
              <a:gd name="connsiteY68" fmla="*/ 642937 h 912495"/>
              <a:gd name="connsiteX69" fmla="*/ 237750 w 1539818"/>
              <a:gd name="connsiteY69" fmla="*/ 638175 h 912495"/>
              <a:gd name="connsiteX70" fmla="*/ 237750 w 1539818"/>
              <a:gd name="connsiteY70" fmla="*/ 523875 h 912495"/>
              <a:gd name="connsiteX71" fmla="*/ 232988 w 1539818"/>
              <a:gd name="connsiteY71" fmla="*/ 519112 h 912495"/>
              <a:gd name="connsiteX72" fmla="*/ 941648 w 1539818"/>
              <a:gd name="connsiteY72" fmla="*/ 359092 h 912495"/>
              <a:gd name="connsiteX73" fmla="*/ 936885 w 1539818"/>
              <a:gd name="connsiteY73" fmla="*/ 363855 h 912495"/>
              <a:gd name="connsiteX74" fmla="*/ 936885 w 1539818"/>
              <a:gd name="connsiteY74" fmla="*/ 478155 h 912495"/>
              <a:gd name="connsiteX75" fmla="*/ 941648 w 1539818"/>
              <a:gd name="connsiteY75" fmla="*/ 482917 h 912495"/>
              <a:gd name="connsiteX76" fmla="*/ 1055948 w 1539818"/>
              <a:gd name="connsiteY76" fmla="*/ 482917 h 912495"/>
              <a:gd name="connsiteX77" fmla="*/ 1060710 w 1539818"/>
              <a:gd name="connsiteY77" fmla="*/ 478155 h 912495"/>
              <a:gd name="connsiteX78" fmla="*/ 1060710 w 1539818"/>
              <a:gd name="connsiteY78" fmla="*/ 363855 h 912495"/>
              <a:gd name="connsiteX79" fmla="*/ 1055948 w 1539818"/>
              <a:gd name="connsiteY79" fmla="*/ 359092 h 912495"/>
              <a:gd name="connsiteX80" fmla="*/ 777818 w 1539818"/>
              <a:gd name="connsiteY80" fmla="*/ 359092 h 912495"/>
              <a:gd name="connsiteX81" fmla="*/ 773055 w 1539818"/>
              <a:gd name="connsiteY81" fmla="*/ 363855 h 912495"/>
              <a:gd name="connsiteX82" fmla="*/ 773055 w 1539818"/>
              <a:gd name="connsiteY82" fmla="*/ 478155 h 912495"/>
              <a:gd name="connsiteX83" fmla="*/ 777818 w 1539818"/>
              <a:gd name="connsiteY83" fmla="*/ 482917 h 912495"/>
              <a:gd name="connsiteX84" fmla="*/ 892118 w 1539818"/>
              <a:gd name="connsiteY84" fmla="*/ 482917 h 912495"/>
              <a:gd name="connsiteX85" fmla="*/ 896880 w 1539818"/>
              <a:gd name="connsiteY85" fmla="*/ 478155 h 912495"/>
              <a:gd name="connsiteX86" fmla="*/ 896880 w 1539818"/>
              <a:gd name="connsiteY86" fmla="*/ 363855 h 912495"/>
              <a:gd name="connsiteX87" fmla="*/ 892118 w 1539818"/>
              <a:gd name="connsiteY87" fmla="*/ 359092 h 912495"/>
              <a:gd name="connsiteX88" fmla="*/ 612083 w 1539818"/>
              <a:gd name="connsiteY88" fmla="*/ 359092 h 912495"/>
              <a:gd name="connsiteX89" fmla="*/ 607320 w 1539818"/>
              <a:gd name="connsiteY89" fmla="*/ 363855 h 912495"/>
              <a:gd name="connsiteX90" fmla="*/ 607320 w 1539818"/>
              <a:gd name="connsiteY90" fmla="*/ 478155 h 912495"/>
              <a:gd name="connsiteX91" fmla="*/ 612083 w 1539818"/>
              <a:gd name="connsiteY91" fmla="*/ 482917 h 912495"/>
              <a:gd name="connsiteX92" fmla="*/ 726383 w 1539818"/>
              <a:gd name="connsiteY92" fmla="*/ 482917 h 912495"/>
              <a:gd name="connsiteX93" fmla="*/ 731145 w 1539818"/>
              <a:gd name="connsiteY93" fmla="*/ 478155 h 912495"/>
              <a:gd name="connsiteX94" fmla="*/ 731145 w 1539818"/>
              <a:gd name="connsiteY94" fmla="*/ 363855 h 912495"/>
              <a:gd name="connsiteX95" fmla="*/ 726383 w 1539818"/>
              <a:gd name="connsiteY95" fmla="*/ 359092 h 912495"/>
              <a:gd name="connsiteX96" fmla="*/ 448253 w 1539818"/>
              <a:gd name="connsiteY96" fmla="*/ 359092 h 912495"/>
              <a:gd name="connsiteX97" fmla="*/ 443490 w 1539818"/>
              <a:gd name="connsiteY97" fmla="*/ 363855 h 912495"/>
              <a:gd name="connsiteX98" fmla="*/ 443490 w 1539818"/>
              <a:gd name="connsiteY98" fmla="*/ 478155 h 912495"/>
              <a:gd name="connsiteX99" fmla="*/ 448253 w 1539818"/>
              <a:gd name="connsiteY99" fmla="*/ 482917 h 912495"/>
              <a:gd name="connsiteX100" fmla="*/ 562553 w 1539818"/>
              <a:gd name="connsiteY100" fmla="*/ 482917 h 912495"/>
              <a:gd name="connsiteX101" fmla="*/ 567315 w 1539818"/>
              <a:gd name="connsiteY101" fmla="*/ 478155 h 912495"/>
              <a:gd name="connsiteX102" fmla="*/ 567315 w 1539818"/>
              <a:gd name="connsiteY102" fmla="*/ 363855 h 912495"/>
              <a:gd name="connsiteX103" fmla="*/ 562553 w 1539818"/>
              <a:gd name="connsiteY103" fmla="*/ 359092 h 912495"/>
              <a:gd name="connsiteX104" fmla="*/ 282518 w 1539818"/>
              <a:gd name="connsiteY104" fmla="*/ 359092 h 912495"/>
              <a:gd name="connsiteX105" fmla="*/ 277755 w 1539818"/>
              <a:gd name="connsiteY105" fmla="*/ 363855 h 912495"/>
              <a:gd name="connsiteX106" fmla="*/ 277755 w 1539818"/>
              <a:gd name="connsiteY106" fmla="*/ 478155 h 912495"/>
              <a:gd name="connsiteX107" fmla="*/ 282518 w 1539818"/>
              <a:gd name="connsiteY107" fmla="*/ 482917 h 912495"/>
              <a:gd name="connsiteX108" fmla="*/ 396818 w 1539818"/>
              <a:gd name="connsiteY108" fmla="*/ 482917 h 912495"/>
              <a:gd name="connsiteX109" fmla="*/ 401580 w 1539818"/>
              <a:gd name="connsiteY109" fmla="*/ 478155 h 912495"/>
              <a:gd name="connsiteX110" fmla="*/ 401580 w 1539818"/>
              <a:gd name="connsiteY110" fmla="*/ 363855 h 912495"/>
              <a:gd name="connsiteX111" fmla="*/ 396818 w 1539818"/>
              <a:gd name="connsiteY111" fmla="*/ 359092 h 912495"/>
              <a:gd name="connsiteX112" fmla="*/ 118688 w 1539818"/>
              <a:gd name="connsiteY112" fmla="*/ 359092 h 912495"/>
              <a:gd name="connsiteX113" fmla="*/ 113925 w 1539818"/>
              <a:gd name="connsiteY113" fmla="*/ 363855 h 912495"/>
              <a:gd name="connsiteX114" fmla="*/ 113925 w 1539818"/>
              <a:gd name="connsiteY114" fmla="*/ 478155 h 912495"/>
              <a:gd name="connsiteX115" fmla="*/ 118688 w 1539818"/>
              <a:gd name="connsiteY115" fmla="*/ 482917 h 912495"/>
              <a:gd name="connsiteX116" fmla="*/ 232988 w 1539818"/>
              <a:gd name="connsiteY116" fmla="*/ 482917 h 912495"/>
              <a:gd name="connsiteX117" fmla="*/ 237750 w 1539818"/>
              <a:gd name="connsiteY117" fmla="*/ 478155 h 912495"/>
              <a:gd name="connsiteX118" fmla="*/ 237750 w 1539818"/>
              <a:gd name="connsiteY118" fmla="*/ 363855 h 912495"/>
              <a:gd name="connsiteX119" fmla="*/ 232988 w 1539818"/>
              <a:gd name="connsiteY119" fmla="*/ 359092 h 912495"/>
              <a:gd name="connsiteX120" fmla="*/ 10103 w 1539818"/>
              <a:gd name="connsiteY120" fmla="*/ 270510 h 912495"/>
              <a:gd name="connsiteX121" fmla="*/ 1164533 w 1539818"/>
              <a:gd name="connsiteY121" fmla="*/ 270510 h 912495"/>
              <a:gd name="connsiteX122" fmla="*/ 1172153 w 1539818"/>
              <a:gd name="connsiteY122" fmla="*/ 277177 h 912495"/>
              <a:gd name="connsiteX123" fmla="*/ 1172153 w 1539818"/>
              <a:gd name="connsiteY123" fmla="*/ 314325 h 912495"/>
              <a:gd name="connsiteX124" fmla="*/ 1164533 w 1539818"/>
              <a:gd name="connsiteY124" fmla="*/ 321945 h 912495"/>
              <a:gd name="connsiteX125" fmla="*/ 1118813 w 1539818"/>
              <a:gd name="connsiteY125" fmla="*/ 321945 h 912495"/>
              <a:gd name="connsiteX126" fmla="*/ 1118813 w 1539818"/>
              <a:gd name="connsiteY126" fmla="*/ 859155 h 912495"/>
              <a:gd name="connsiteX127" fmla="*/ 1164533 w 1539818"/>
              <a:gd name="connsiteY127" fmla="*/ 859155 h 912495"/>
              <a:gd name="connsiteX128" fmla="*/ 1172153 w 1539818"/>
              <a:gd name="connsiteY128" fmla="*/ 866775 h 912495"/>
              <a:gd name="connsiteX129" fmla="*/ 1172153 w 1539818"/>
              <a:gd name="connsiteY129" fmla="*/ 904875 h 912495"/>
              <a:gd name="connsiteX130" fmla="*/ 1164533 w 1539818"/>
              <a:gd name="connsiteY130" fmla="*/ 912495 h 912495"/>
              <a:gd name="connsiteX131" fmla="*/ 10103 w 1539818"/>
              <a:gd name="connsiteY131" fmla="*/ 912495 h 912495"/>
              <a:gd name="connsiteX132" fmla="*/ 2483 w 1539818"/>
              <a:gd name="connsiteY132" fmla="*/ 904875 h 912495"/>
              <a:gd name="connsiteX133" fmla="*/ 2483 w 1539818"/>
              <a:gd name="connsiteY133" fmla="*/ 867727 h 912495"/>
              <a:gd name="connsiteX134" fmla="*/ 10103 w 1539818"/>
              <a:gd name="connsiteY134" fmla="*/ 860107 h 912495"/>
              <a:gd name="connsiteX135" fmla="*/ 55823 w 1539818"/>
              <a:gd name="connsiteY135" fmla="*/ 860107 h 912495"/>
              <a:gd name="connsiteX136" fmla="*/ 55823 w 1539818"/>
              <a:gd name="connsiteY136" fmla="*/ 321945 h 912495"/>
              <a:gd name="connsiteX137" fmla="*/ 10103 w 1539818"/>
              <a:gd name="connsiteY137" fmla="*/ 321945 h 912495"/>
              <a:gd name="connsiteX138" fmla="*/ 2483 w 1539818"/>
              <a:gd name="connsiteY138" fmla="*/ 314325 h 912495"/>
              <a:gd name="connsiteX139" fmla="*/ 2483 w 1539818"/>
              <a:gd name="connsiteY139" fmla="*/ 278130 h 912495"/>
              <a:gd name="connsiteX140" fmla="*/ 10103 w 1539818"/>
              <a:gd name="connsiteY140" fmla="*/ 270510 h 912495"/>
              <a:gd name="connsiteX141" fmla="*/ 1464332 w 1539818"/>
              <a:gd name="connsiteY141" fmla="*/ 152876 h 912495"/>
              <a:gd name="connsiteX142" fmla="*/ 1501718 w 1539818"/>
              <a:gd name="connsiteY142" fmla="*/ 157163 h 912495"/>
              <a:gd name="connsiteX143" fmla="*/ 1536008 w 1539818"/>
              <a:gd name="connsiteY143" fmla="*/ 178118 h 912495"/>
              <a:gd name="connsiteX144" fmla="*/ 1539818 w 1539818"/>
              <a:gd name="connsiteY144" fmla="*/ 185738 h 912495"/>
              <a:gd name="connsiteX145" fmla="*/ 1539818 w 1539818"/>
              <a:gd name="connsiteY145" fmla="*/ 314326 h 912495"/>
              <a:gd name="connsiteX146" fmla="*/ 1533150 w 1539818"/>
              <a:gd name="connsiteY146" fmla="*/ 324803 h 912495"/>
              <a:gd name="connsiteX147" fmla="*/ 1521720 w 1539818"/>
              <a:gd name="connsiteY147" fmla="*/ 321945 h 912495"/>
              <a:gd name="connsiteX148" fmla="*/ 1426470 w 1539818"/>
              <a:gd name="connsiteY148" fmla="*/ 319088 h 912495"/>
              <a:gd name="connsiteX149" fmla="*/ 1356938 w 1539818"/>
              <a:gd name="connsiteY149" fmla="*/ 339090 h 912495"/>
              <a:gd name="connsiteX150" fmla="*/ 1310265 w 1539818"/>
              <a:gd name="connsiteY150" fmla="*/ 331470 h 912495"/>
              <a:gd name="connsiteX151" fmla="*/ 1310265 w 1539818"/>
              <a:gd name="connsiteY151" fmla="*/ 860108 h 912495"/>
              <a:gd name="connsiteX152" fmla="*/ 1350270 w 1539818"/>
              <a:gd name="connsiteY152" fmla="*/ 860108 h 912495"/>
              <a:gd name="connsiteX153" fmla="*/ 1356938 w 1539818"/>
              <a:gd name="connsiteY153" fmla="*/ 866776 h 912495"/>
              <a:gd name="connsiteX154" fmla="*/ 1356938 w 1539818"/>
              <a:gd name="connsiteY154" fmla="*/ 872491 h 912495"/>
              <a:gd name="connsiteX155" fmla="*/ 1356938 w 1539818"/>
              <a:gd name="connsiteY155" fmla="*/ 873443 h 912495"/>
              <a:gd name="connsiteX156" fmla="*/ 1356938 w 1539818"/>
              <a:gd name="connsiteY156" fmla="*/ 901066 h 912495"/>
              <a:gd name="connsiteX157" fmla="*/ 1356938 w 1539818"/>
              <a:gd name="connsiteY157" fmla="*/ 902018 h 912495"/>
              <a:gd name="connsiteX158" fmla="*/ 1356938 w 1539818"/>
              <a:gd name="connsiteY158" fmla="*/ 902971 h 912495"/>
              <a:gd name="connsiteX159" fmla="*/ 1350270 w 1539818"/>
              <a:gd name="connsiteY159" fmla="*/ 909638 h 912495"/>
              <a:gd name="connsiteX160" fmla="*/ 1224540 w 1539818"/>
              <a:gd name="connsiteY160" fmla="*/ 909638 h 912495"/>
              <a:gd name="connsiteX161" fmla="*/ 1217873 w 1539818"/>
              <a:gd name="connsiteY161" fmla="*/ 902971 h 912495"/>
              <a:gd name="connsiteX162" fmla="*/ 1217873 w 1539818"/>
              <a:gd name="connsiteY162" fmla="*/ 901066 h 912495"/>
              <a:gd name="connsiteX163" fmla="*/ 1217873 w 1539818"/>
              <a:gd name="connsiteY163" fmla="*/ 873443 h 912495"/>
              <a:gd name="connsiteX164" fmla="*/ 1217873 w 1539818"/>
              <a:gd name="connsiteY164" fmla="*/ 865823 h 912495"/>
              <a:gd name="connsiteX165" fmla="*/ 1224540 w 1539818"/>
              <a:gd name="connsiteY165" fmla="*/ 859155 h 912495"/>
              <a:gd name="connsiteX166" fmla="*/ 1263593 w 1539818"/>
              <a:gd name="connsiteY166" fmla="*/ 859155 h 912495"/>
              <a:gd name="connsiteX167" fmla="*/ 1263593 w 1539818"/>
              <a:gd name="connsiteY167" fmla="*/ 180023 h 912495"/>
              <a:gd name="connsiteX168" fmla="*/ 1286453 w 1539818"/>
              <a:gd name="connsiteY168" fmla="*/ 157163 h 912495"/>
              <a:gd name="connsiteX169" fmla="*/ 1309313 w 1539818"/>
              <a:gd name="connsiteY169" fmla="*/ 179070 h 912495"/>
              <a:gd name="connsiteX170" fmla="*/ 1414088 w 1539818"/>
              <a:gd name="connsiteY170" fmla="*/ 171450 h 912495"/>
              <a:gd name="connsiteX171" fmla="*/ 1464332 w 1539818"/>
              <a:gd name="connsiteY171" fmla="*/ 152876 h 912495"/>
              <a:gd name="connsiteX172" fmla="*/ 757815 w 1539818"/>
              <a:gd name="connsiteY172" fmla="*/ 82868 h 912495"/>
              <a:gd name="connsiteX173" fmla="*/ 781628 w 1539818"/>
              <a:gd name="connsiteY173" fmla="*/ 117158 h 912495"/>
              <a:gd name="connsiteX174" fmla="*/ 757815 w 1539818"/>
              <a:gd name="connsiteY174" fmla="*/ 152400 h 912495"/>
              <a:gd name="connsiteX175" fmla="*/ 734003 w 1539818"/>
              <a:gd name="connsiteY175" fmla="*/ 118110 h 912495"/>
              <a:gd name="connsiteX176" fmla="*/ 757815 w 1539818"/>
              <a:gd name="connsiteY176" fmla="*/ 82868 h 912495"/>
              <a:gd name="connsiteX177" fmla="*/ 636847 w 1539818"/>
              <a:gd name="connsiteY177" fmla="*/ 82868 h 912495"/>
              <a:gd name="connsiteX178" fmla="*/ 660660 w 1539818"/>
              <a:gd name="connsiteY178" fmla="*/ 117158 h 912495"/>
              <a:gd name="connsiteX179" fmla="*/ 636847 w 1539818"/>
              <a:gd name="connsiteY179" fmla="*/ 152400 h 912495"/>
              <a:gd name="connsiteX180" fmla="*/ 613035 w 1539818"/>
              <a:gd name="connsiteY180" fmla="*/ 118110 h 912495"/>
              <a:gd name="connsiteX181" fmla="*/ 636847 w 1539818"/>
              <a:gd name="connsiteY181" fmla="*/ 82868 h 912495"/>
              <a:gd name="connsiteX182" fmla="*/ 829252 w 1539818"/>
              <a:gd name="connsiteY182" fmla="*/ 56197 h 912495"/>
              <a:gd name="connsiteX183" fmla="*/ 825442 w 1539818"/>
              <a:gd name="connsiteY183" fmla="*/ 60007 h 912495"/>
              <a:gd name="connsiteX184" fmla="*/ 825442 w 1539818"/>
              <a:gd name="connsiteY184" fmla="*/ 174307 h 912495"/>
              <a:gd name="connsiteX185" fmla="*/ 829252 w 1539818"/>
              <a:gd name="connsiteY185" fmla="*/ 178117 h 912495"/>
              <a:gd name="connsiteX186" fmla="*/ 900690 w 1539818"/>
              <a:gd name="connsiteY186" fmla="*/ 178117 h 912495"/>
              <a:gd name="connsiteX187" fmla="*/ 904500 w 1539818"/>
              <a:gd name="connsiteY187" fmla="*/ 174307 h 912495"/>
              <a:gd name="connsiteX188" fmla="*/ 904500 w 1539818"/>
              <a:gd name="connsiteY188" fmla="*/ 152400 h 912495"/>
              <a:gd name="connsiteX189" fmla="*/ 900690 w 1539818"/>
              <a:gd name="connsiteY189" fmla="*/ 148590 h 912495"/>
              <a:gd name="connsiteX190" fmla="*/ 858780 w 1539818"/>
              <a:gd name="connsiteY190" fmla="*/ 148590 h 912495"/>
              <a:gd name="connsiteX191" fmla="*/ 858780 w 1539818"/>
              <a:gd name="connsiteY191" fmla="*/ 60007 h 912495"/>
              <a:gd name="connsiteX192" fmla="*/ 854970 w 1539818"/>
              <a:gd name="connsiteY192" fmla="*/ 56197 h 912495"/>
              <a:gd name="connsiteX193" fmla="*/ 470160 w 1539818"/>
              <a:gd name="connsiteY193" fmla="*/ 56197 h 912495"/>
              <a:gd name="connsiteX194" fmla="*/ 466350 w 1539818"/>
              <a:gd name="connsiteY194" fmla="*/ 60007 h 912495"/>
              <a:gd name="connsiteX195" fmla="*/ 466350 w 1539818"/>
              <a:gd name="connsiteY195" fmla="*/ 174307 h 912495"/>
              <a:gd name="connsiteX196" fmla="*/ 470160 w 1539818"/>
              <a:gd name="connsiteY196" fmla="*/ 178117 h 912495"/>
              <a:gd name="connsiteX197" fmla="*/ 495877 w 1539818"/>
              <a:gd name="connsiteY197" fmla="*/ 178117 h 912495"/>
              <a:gd name="connsiteX198" fmla="*/ 499687 w 1539818"/>
              <a:gd name="connsiteY198" fmla="*/ 174307 h 912495"/>
              <a:gd name="connsiteX199" fmla="*/ 499687 w 1539818"/>
              <a:gd name="connsiteY199" fmla="*/ 130492 h 912495"/>
              <a:gd name="connsiteX200" fmla="*/ 534930 w 1539818"/>
              <a:gd name="connsiteY200" fmla="*/ 130492 h 912495"/>
              <a:gd name="connsiteX201" fmla="*/ 534930 w 1539818"/>
              <a:gd name="connsiteY201" fmla="*/ 174307 h 912495"/>
              <a:gd name="connsiteX202" fmla="*/ 538740 w 1539818"/>
              <a:gd name="connsiteY202" fmla="*/ 178117 h 912495"/>
              <a:gd name="connsiteX203" fmla="*/ 564457 w 1539818"/>
              <a:gd name="connsiteY203" fmla="*/ 178117 h 912495"/>
              <a:gd name="connsiteX204" fmla="*/ 568267 w 1539818"/>
              <a:gd name="connsiteY204" fmla="*/ 174307 h 912495"/>
              <a:gd name="connsiteX205" fmla="*/ 568267 w 1539818"/>
              <a:gd name="connsiteY205" fmla="*/ 60007 h 912495"/>
              <a:gd name="connsiteX206" fmla="*/ 564457 w 1539818"/>
              <a:gd name="connsiteY206" fmla="*/ 56197 h 912495"/>
              <a:gd name="connsiteX207" fmla="*/ 538740 w 1539818"/>
              <a:gd name="connsiteY207" fmla="*/ 56197 h 912495"/>
              <a:gd name="connsiteX208" fmla="*/ 534930 w 1539818"/>
              <a:gd name="connsiteY208" fmla="*/ 60007 h 912495"/>
              <a:gd name="connsiteX209" fmla="*/ 534930 w 1539818"/>
              <a:gd name="connsiteY209" fmla="*/ 100012 h 912495"/>
              <a:gd name="connsiteX210" fmla="*/ 499687 w 1539818"/>
              <a:gd name="connsiteY210" fmla="*/ 100012 h 912495"/>
              <a:gd name="connsiteX211" fmla="*/ 499687 w 1539818"/>
              <a:gd name="connsiteY211" fmla="*/ 60007 h 912495"/>
              <a:gd name="connsiteX212" fmla="*/ 495877 w 1539818"/>
              <a:gd name="connsiteY212" fmla="*/ 56197 h 912495"/>
              <a:gd name="connsiteX213" fmla="*/ 317760 w 1539818"/>
              <a:gd name="connsiteY213" fmla="*/ 56197 h 912495"/>
              <a:gd name="connsiteX214" fmla="*/ 271087 w 1539818"/>
              <a:gd name="connsiteY214" fmla="*/ 94297 h 912495"/>
              <a:gd name="connsiteX215" fmla="*/ 304425 w 1539818"/>
              <a:gd name="connsiteY215" fmla="*/ 131445 h 912495"/>
              <a:gd name="connsiteX216" fmla="*/ 321570 w 1539818"/>
              <a:gd name="connsiteY216" fmla="*/ 143827 h 912495"/>
              <a:gd name="connsiteX217" fmla="*/ 307282 w 1539818"/>
              <a:gd name="connsiteY217" fmla="*/ 152400 h 912495"/>
              <a:gd name="connsiteX218" fmla="*/ 280612 w 1539818"/>
              <a:gd name="connsiteY218" fmla="*/ 145732 h 912495"/>
              <a:gd name="connsiteX219" fmla="*/ 277755 w 1539818"/>
              <a:gd name="connsiteY219" fmla="*/ 145732 h 912495"/>
              <a:gd name="connsiteX220" fmla="*/ 275850 w 1539818"/>
              <a:gd name="connsiteY220" fmla="*/ 147637 h 912495"/>
              <a:gd name="connsiteX221" fmla="*/ 270135 w 1539818"/>
              <a:gd name="connsiteY221" fmla="*/ 168592 h 912495"/>
              <a:gd name="connsiteX222" fmla="*/ 272040 w 1539818"/>
              <a:gd name="connsiteY222" fmla="*/ 172402 h 912495"/>
              <a:gd name="connsiteX223" fmla="*/ 306330 w 1539818"/>
              <a:gd name="connsiteY223" fmla="*/ 180022 h 912495"/>
              <a:gd name="connsiteX224" fmla="*/ 355860 w 1539818"/>
              <a:gd name="connsiteY224" fmla="*/ 140017 h 912495"/>
              <a:gd name="connsiteX225" fmla="*/ 324427 w 1539818"/>
              <a:gd name="connsiteY225" fmla="*/ 102870 h 912495"/>
              <a:gd name="connsiteX226" fmla="*/ 305377 w 1539818"/>
              <a:gd name="connsiteY226" fmla="*/ 90487 h 912495"/>
              <a:gd name="connsiteX227" fmla="*/ 318712 w 1539818"/>
              <a:gd name="connsiteY227" fmla="*/ 82867 h 912495"/>
              <a:gd name="connsiteX228" fmla="*/ 340620 w 1539818"/>
              <a:gd name="connsiteY228" fmla="*/ 87630 h 912495"/>
              <a:gd name="connsiteX229" fmla="*/ 343477 w 1539818"/>
              <a:gd name="connsiteY229" fmla="*/ 87630 h 912495"/>
              <a:gd name="connsiteX230" fmla="*/ 345382 w 1539818"/>
              <a:gd name="connsiteY230" fmla="*/ 85725 h 912495"/>
              <a:gd name="connsiteX231" fmla="*/ 350145 w 1539818"/>
              <a:gd name="connsiteY231" fmla="*/ 65722 h 912495"/>
              <a:gd name="connsiteX232" fmla="*/ 348240 w 1539818"/>
              <a:gd name="connsiteY232" fmla="*/ 61912 h 912495"/>
              <a:gd name="connsiteX233" fmla="*/ 317760 w 1539818"/>
              <a:gd name="connsiteY233" fmla="*/ 56197 h 912495"/>
              <a:gd name="connsiteX234" fmla="*/ 758767 w 1539818"/>
              <a:gd name="connsiteY234" fmla="*/ 55245 h 912495"/>
              <a:gd name="connsiteX235" fmla="*/ 699712 w 1539818"/>
              <a:gd name="connsiteY235" fmla="*/ 118110 h 912495"/>
              <a:gd name="connsiteX236" fmla="*/ 756862 w 1539818"/>
              <a:gd name="connsiteY236" fmla="*/ 180022 h 912495"/>
              <a:gd name="connsiteX237" fmla="*/ 816870 w 1539818"/>
              <a:gd name="connsiteY237" fmla="*/ 116205 h 912495"/>
              <a:gd name="connsiteX238" fmla="*/ 758767 w 1539818"/>
              <a:gd name="connsiteY238" fmla="*/ 55245 h 912495"/>
              <a:gd name="connsiteX239" fmla="*/ 637800 w 1539818"/>
              <a:gd name="connsiteY239" fmla="*/ 55245 h 912495"/>
              <a:gd name="connsiteX240" fmla="*/ 578745 w 1539818"/>
              <a:gd name="connsiteY240" fmla="*/ 118110 h 912495"/>
              <a:gd name="connsiteX241" fmla="*/ 635895 w 1539818"/>
              <a:gd name="connsiteY241" fmla="*/ 180022 h 912495"/>
              <a:gd name="connsiteX242" fmla="*/ 695902 w 1539818"/>
              <a:gd name="connsiteY242" fmla="*/ 116205 h 912495"/>
              <a:gd name="connsiteX243" fmla="*/ 637800 w 1539818"/>
              <a:gd name="connsiteY243" fmla="*/ 55245 h 912495"/>
              <a:gd name="connsiteX244" fmla="*/ 428250 w 1539818"/>
              <a:gd name="connsiteY244" fmla="*/ 54292 h 912495"/>
              <a:gd name="connsiteX245" fmla="*/ 362527 w 1539818"/>
              <a:gd name="connsiteY245" fmla="*/ 118110 h 912495"/>
              <a:gd name="connsiteX246" fmla="*/ 425392 w 1539818"/>
              <a:gd name="connsiteY246" fmla="*/ 179070 h 912495"/>
              <a:gd name="connsiteX247" fmla="*/ 455872 w 1539818"/>
              <a:gd name="connsiteY247" fmla="*/ 173355 h 912495"/>
              <a:gd name="connsiteX248" fmla="*/ 457777 w 1539818"/>
              <a:gd name="connsiteY248" fmla="*/ 169545 h 912495"/>
              <a:gd name="connsiteX249" fmla="*/ 453967 w 1539818"/>
              <a:gd name="connsiteY249" fmla="*/ 149542 h 912495"/>
              <a:gd name="connsiteX250" fmla="*/ 452062 w 1539818"/>
              <a:gd name="connsiteY250" fmla="*/ 146685 h 912495"/>
              <a:gd name="connsiteX251" fmla="*/ 449205 w 1539818"/>
              <a:gd name="connsiteY251" fmla="*/ 146685 h 912495"/>
              <a:gd name="connsiteX252" fmla="*/ 429202 w 1539818"/>
              <a:gd name="connsiteY252" fmla="*/ 150495 h 912495"/>
              <a:gd name="connsiteX253" fmla="*/ 395865 w 1539818"/>
              <a:gd name="connsiteY253" fmla="*/ 117157 h 912495"/>
              <a:gd name="connsiteX254" fmla="*/ 428250 w 1539818"/>
              <a:gd name="connsiteY254" fmla="*/ 82867 h 912495"/>
              <a:gd name="connsiteX255" fmla="*/ 448252 w 1539818"/>
              <a:gd name="connsiteY255" fmla="*/ 86677 h 912495"/>
              <a:gd name="connsiteX256" fmla="*/ 451110 w 1539818"/>
              <a:gd name="connsiteY256" fmla="*/ 86677 h 912495"/>
              <a:gd name="connsiteX257" fmla="*/ 453015 w 1539818"/>
              <a:gd name="connsiteY257" fmla="*/ 84772 h 912495"/>
              <a:gd name="connsiteX258" fmla="*/ 458730 w 1539818"/>
              <a:gd name="connsiteY258" fmla="*/ 64770 h 912495"/>
              <a:gd name="connsiteX259" fmla="*/ 457777 w 1539818"/>
              <a:gd name="connsiteY259" fmla="*/ 60007 h 912495"/>
              <a:gd name="connsiteX260" fmla="*/ 428250 w 1539818"/>
              <a:gd name="connsiteY260" fmla="*/ 54292 h 912495"/>
              <a:gd name="connsiteX261" fmla="*/ 274897 w 1539818"/>
              <a:gd name="connsiteY261" fmla="*/ 0 h 912495"/>
              <a:gd name="connsiteX262" fmla="*/ 899737 w 1539818"/>
              <a:gd name="connsiteY262" fmla="*/ 0 h 912495"/>
              <a:gd name="connsiteX263" fmla="*/ 914025 w 1539818"/>
              <a:gd name="connsiteY263" fmla="*/ 4762 h 912495"/>
              <a:gd name="connsiteX264" fmla="*/ 1171200 w 1539818"/>
              <a:gd name="connsiteY264" fmla="*/ 212407 h 912495"/>
              <a:gd name="connsiteX265" fmla="*/ 1162627 w 1539818"/>
              <a:gd name="connsiteY265" fmla="*/ 234315 h 912495"/>
              <a:gd name="connsiteX266" fmla="*/ 12007 w 1539818"/>
              <a:gd name="connsiteY266" fmla="*/ 234315 h 912495"/>
              <a:gd name="connsiteX267" fmla="*/ 4387 w 1539818"/>
              <a:gd name="connsiteY267" fmla="*/ 212407 h 912495"/>
              <a:gd name="connsiteX268" fmla="*/ 260610 w 1539818"/>
              <a:gd name="connsiteY268" fmla="*/ 4762 h 912495"/>
              <a:gd name="connsiteX269" fmla="*/ 274897 w 1539818"/>
              <a:gd name="connsiteY269" fmla="*/ 0 h 91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1539818" h="912495">
                <a:moveTo>
                  <a:pt x="941648" y="679132"/>
                </a:moveTo>
                <a:cubicBezTo>
                  <a:pt x="938790" y="679132"/>
                  <a:pt x="936885" y="681037"/>
                  <a:pt x="936885" y="683895"/>
                </a:cubicBezTo>
                <a:lnTo>
                  <a:pt x="936885" y="798195"/>
                </a:lnTo>
                <a:cubicBezTo>
                  <a:pt x="936885" y="801052"/>
                  <a:pt x="938790" y="802957"/>
                  <a:pt x="941648" y="802957"/>
                </a:cubicBezTo>
                <a:lnTo>
                  <a:pt x="1055948" y="802957"/>
                </a:lnTo>
                <a:cubicBezTo>
                  <a:pt x="1058805" y="802957"/>
                  <a:pt x="1060710" y="801052"/>
                  <a:pt x="1060710" y="798195"/>
                </a:cubicBezTo>
                <a:lnTo>
                  <a:pt x="1060710" y="683895"/>
                </a:lnTo>
                <a:cubicBezTo>
                  <a:pt x="1060710" y="681037"/>
                  <a:pt x="1058805" y="679132"/>
                  <a:pt x="1055948" y="679132"/>
                </a:cubicBezTo>
                <a:close/>
                <a:moveTo>
                  <a:pt x="777818" y="679132"/>
                </a:moveTo>
                <a:cubicBezTo>
                  <a:pt x="774960" y="679132"/>
                  <a:pt x="773055" y="681037"/>
                  <a:pt x="773055" y="683895"/>
                </a:cubicBezTo>
                <a:lnTo>
                  <a:pt x="773055" y="798195"/>
                </a:lnTo>
                <a:cubicBezTo>
                  <a:pt x="773055" y="801052"/>
                  <a:pt x="774960" y="802957"/>
                  <a:pt x="777818" y="802957"/>
                </a:cubicBezTo>
                <a:lnTo>
                  <a:pt x="892118" y="802957"/>
                </a:lnTo>
                <a:cubicBezTo>
                  <a:pt x="894975" y="802957"/>
                  <a:pt x="896880" y="801052"/>
                  <a:pt x="896880" y="798195"/>
                </a:cubicBezTo>
                <a:lnTo>
                  <a:pt x="896880" y="683895"/>
                </a:lnTo>
                <a:cubicBezTo>
                  <a:pt x="896880" y="681037"/>
                  <a:pt x="894975" y="679132"/>
                  <a:pt x="892118" y="679132"/>
                </a:cubicBezTo>
                <a:close/>
                <a:moveTo>
                  <a:pt x="282518" y="679132"/>
                </a:moveTo>
                <a:cubicBezTo>
                  <a:pt x="279660" y="679132"/>
                  <a:pt x="277755" y="681037"/>
                  <a:pt x="277755" y="683895"/>
                </a:cubicBezTo>
                <a:lnTo>
                  <a:pt x="277755" y="798195"/>
                </a:lnTo>
                <a:cubicBezTo>
                  <a:pt x="277755" y="801052"/>
                  <a:pt x="279660" y="802957"/>
                  <a:pt x="282518" y="802957"/>
                </a:cubicBezTo>
                <a:lnTo>
                  <a:pt x="396818" y="802957"/>
                </a:lnTo>
                <a:cubicBezTo>
                  <a:pt x="399675" y="802957"/>
                  <a:pt x="401580" y="801052"/>
                  <a:pt x="401580" y="798195"/>
                </a:cubicBezTo>
                <a:lnTo>
                  <a:pt x="401580" y="683895"/>
                </a:lnTo>
                <a:cubicBezTo>
                  <a:pt x="401580" y="681037"/>
                  <a:pt x="399675" y="679132"/>
                  <a:pt x="396818" y="679132"/>
                </a:cubicBezTo>
                <a:close/>
                <a:moveTo>
                  <a:pt x="118688" y="679132"/>
                </a:moveTo>
                <a:cubicBezTo>
                  <a:pt x="115830" y="679132"/>
                  <a:pt x="113925" y="681037"/>
                  <a:pt x="113925" y="683895"/>
                </a:cubicBezTo>
                <a:lnTo>
                  <a:pt x="113925" y="798195"/>
                </a:lnTo>
                <a:cubicBezTo>
                  <a:pt x="113925" y="801052"/>
                  <a:pt x="115830" y="802957"/>
                  <a:pt x="118688" y="802957"/>
                </a:cubicBezTo>
                <a:lnTo>
                  <a:pt x="232988" y="802957"/>
                </a:lnTo>
                <a:cubicBezTo>
                  <a:pt x="235845" y="802957"/>
                  <a:pt x="237750" y="801052"/>
                  <a:pt x="237750" y="798195"/>
                </a:cubicBezTo>
                <a:lnTo>
                  <a:pt x="237750" y="683895"/>
                </a:lnTo>
                <a:cubicBezTo>
                  <a:pt x="237750" y="681037"/>
                  <a:pt x="235845" y="679132"/>
                  <a:pt x="232988" y="679132"/>
                </a:cubicBezTo>
                <a:close/>
                <a:moveTo>
                  <a:pt x="587318" y="565785"/>
                </a:moveTo>
                <a:cubicBezTo>
                  <a:pt x="533978" y="565785"/>
                  <a:pt x="491115" y="608647"/>
                  <a:pt x="491115" y="661987"/>
                </a:cubicBezTo>
                <a:lnTo>
                  <a:pt x="491115" y="852487"/>
                </a:lnTo>
                <a:cubicBezTo>
                  <a:pt x="491115" y="857250"/>
                  <a:pt x="494925" y="860107"/>
                  <a:pt x="498735" y="860107"/>
                </a:cubicBezTo>
                <a:lnTo>
                  <a:pt x="675900" y="860107"/>
                </a:lnTo>
                <a:cubicBezTo>
                  <a:pt x="680663" y="860107"/>
                  <a:pt x="683520" y="856297"/>
                  <a:pt x="683520" y="852487"/>
                </a:cubicBezTo>
                <a:lnTo>
                  <a:pt x="683520" y="661987"/>
                </a:lnTo>
                <a:cubicBezTo>
                  <a:pt x="683520" y="608647"/>
                  <a:pt x="640658" y="565785"/>
                  <a:pt x="587318" y="565785"/>
                </a:cubicBezTo>
                <a:close/>
                <a:moveTo>
                  <a:pt x="941648" y="519112"/>
                </a:moveTo>
                <a:cubicBezTo>
                  <a:pt x="938790" y="519112"/>
                  <a:pt x="936885" y="521017"/>
                  <a:pt x="936885" y="523875"/>
                </a:cubicBezTo>
                <a:lnTo>
                  <a:pt x="936885" y="638175"/>
                </a:lnTo>
                <a:cubicBezTo>
                  <a:pt x="936885" y="641032"/>
                  <a:pt x="938790" y="642937"/>
                  <a:pt x="941648" y="642937"/>
                </a:cubicBezTo>
                <a:lnTo>
                  <a:pt x="1055948" y="642937"/>
                </a:lnTo>
                <a:cubicBezTo>
                  <a:pt x="1058805" y="642937"/>
                  <a:pt x="1060710" y="641032"/>
                  <a:pt x="1060710" y="638175"/>
                </a:cubicBezTo>
                <a:lnTo>
                  <a:pt x="1060710" y="523875"/>
                </a:lnTo>
                <a:cubicBezTo>
                  <a:pt x="1060710" y="521017"/>
                  <a:pt x="1058805" y="519112"/>
                  <a:pt x="1055948" y="519112"/>
                </a:cubicBezTo>
                <a:close/>
                <a:moveTo>
                  <a:pt x="777818" y="519112"/>
                </a:moveTo>
                <a:cubicBezTo>
                  <a:pt x="774960" y="519112"/>
                  <a:pt x="773055" y="521017"/>
                  <a:pt x="773055" y="523875"/>
                </a:cubicBezTo>
                <a:lnTo>
                  <a:pt x="773055" y="638175"/>
                </a:lnTo>
                <a:cubicBezTo>
                  <a:pt x="773055" y="641032"/>
                  <a:pt x="774960" y="642937"/>
                  <a:pt x="777818" y="642937"/>
                </a:cubicBezTo>
                <a:lnTo>
                  <a:pt x="892118" y="642937"/>
                </a:lnTo>
                <a:cubicBezTo>
                  <a:pt x="894975" y="642937"/>
                  <a:pt x="896880" y="641032"/>
                  <a:pt x="896880" y="638175"/>
                </a:cubicBezTo>
                <a:lnTo>
                  <a:pt x="896880" y="523875"/>
                </a:lnTo>
                <a:cubicBezTo>
                  <a:pt x="896880" y="521017"/>
                  <a:pt x="894975" y="519112"/>
                  <a:pt x="892118" y="519112"/>
                </a:cubicBezTo>
                <a:close/>
                <a:moveTo>
                  <a:pt x="282518" y="519112"/>
                </a:moveTo>
                <a:cubicBezTo>
                  <a:pt x="279660" y="519112"/>
                  <a:pt x="277755" y="521017"/>
                  <a:pt x="277755" y="523875"/>
                </a:cubicBezTo>
                <a:lnTo>
                  <a:pt x="277755" y="638175"/>
                </a:lnTo>
                <a:cubicBezTo>
                  <a:pt x="277755" y="641032"/>
                  <a:pt x="279660" y="642937"/>
                  <a:pt x="282518" y="642937"/>
                </a:cubicBezTo>
                <a:lnTo>
                  <a:pt x="396818" y="642937"/>
                </a:lnTo>
                <a:cubicBezTo>
                  <a:pt x="399675" y="642937"/>
                  <a:pt x="401580" y="641032"/>
                  <a:pt x="401580" y="638175"/>
                </a:cubicBezTo>
                <a:lnTo>
                  <a:pt x="401580" y="523875"/>
                </a:lnTo>
                <a:cubicBezTo>
                  <a:pt x="401580" y="521017"/>
                  <a:pt x="399675" y="519112"/>
                  <a:pt x="396818" y="519112"/>
                </a:cubicBezTo>
                <a:close/>
                <a:moveTo>
                  <a:pt x="118688" y="519112"/>
                </a:moveTo>
                <a:cubicBezTo>
                  <a:pt x="115830" y="519112"/>
                  <a:pt x="113925" y="521017"/>
                  <a:pt x="113925" y="523875"/>
                </a:cubicBezTo>
                <a:lnTo>
                  <a:pt x="113925" y="638175"/>
                </a:lnTo>
                <a:cubicBezTo>
                  <a:pt x="113925" y="641032"/>
                  <a:pt x="115830" y="642937"/>
                  <a:pt x="118688" y="642937"/>
                </a:cubicBezTo>
                <a:lnTo>
                  <a:pt x="232988" y="642937"/>
                </a:lnTo>
                <a:cubicBezTo>
                  <a:pt x="235845" y="642937"/>
                  <a:pt x="237750" y="641032"/>
                  <a:pt x="237750" y="638175"/>
                </a:cubicBezTo>
                <a:lnTo>
                  <a:pt x="237750" y="523875"/>
                </a:lnTo>
                <a:cubicBezTo>
                  <a:pt x="237750" y="521017"/>
                  <a:pt x="235845" y="519112"/>
                  <a:pt x="232988" y="519112"/>
                </a:cubicBezTo>
                <a:close/>
                <a:moveTo>
                  <a:pt x="941648" y="359092"/>
                </a:moveTo>
                <a:cubicBezTo>
                  <a:pt x="938790" y="359092"/>
                  <a:pt x="936885" y="360997"/>
                  <a:pt x="936885" y="363855"/>
                </a:cubicBezTo>
                <a:lnTo>
                  <a:pt x="936885" y="478155"/>
                </a:lnTo>
                <a:cubicBezTo>
                  <a:pt x="936885" y="481012"/>
                  <a:pt x="938790" y="482917"/>
                  <a:pt x="941648" y="482917"/>
                </a:cubicBezTo>
                <a:lnTo>
                  <a:pt x="1055948" y="482917"/>
                </a:lnTo>
                <a:cubicBezTo>
                  <a:pt x="1058805" y="482917"/>
                  <a:pt x="1060710" y="481012"/>
                  <a:pt x="1060710" y="478155"/>
                </a:cubicBezTo>
                <a:lnTo>
                  <a:pt x="1060710" y="363855"/>
                </a:lnTo>
                <a:cubicBezTo>
                  <a:pt x="1060710" y="360997"/>
                  <a:pt x="1058805" y="359092"/>
                  <a:pt x="1055948" y="359092"/>
                </a:cubicBezTo>
                <a:close/>
                <a:moveTo>
                  <a:pt x="777818" y="359092"/>
                </a:moveTo>
                <a:cubicBezTo>
                  <a:pt x="774960" y="359092"/>
                  <a:pt x="773055" y="360997"/>
                  <a:pt x="773055" y="363855"/>
                </a:cubicBezTo>
                <a:lnTo>
                  <a:pt x="773055" y="478155"/>
                </a:lnTo>
                <a:cubicBezTo>
                  <a:pt x="773055" y="481012"/>
                  <a:pt x="774960" y="482917"/>
                  <a:pt x="777818" y="482917"/>
                </a:cubicBezTo>
                <a:lnTo>
                  <a:pt x="892118" y="482917"/>
                </a:lnTo>
                <a:cubicBezTo>
                  <a:pt x="894975" y="482917"/>
                  <a:pt x="896880" y="481012"/>
                  <a:pt x="896880" y="478155"/>
                </a:cubicBezTo>
                <a:lnTo>
                  <a:pt x="896880" y="363855"/>
                </a:lnTo>
                <a:cubicBezTo>
                  <a:pt x="896880" y="360997"/>
                  <a:pt x="894975" y="359092"/>
                  <a:pt x="892118" y="359092"/>
                </a:cubicBezTo>
                <a:close/>
                <a:moveTo>
                  <a:pt x="612083" y="359092"/>
                </a:moveTo>
                <a:cubicBezTo>
                  <a:pt x="609225" y="359092"/>
                  <a:pt x="607320" y="360997"/>
                  <a:pt x="607320" y="363855"/>
                </a:cubicBezTo>
                <a:lnTo>
                  <a:pt x="607320" y="478155"/>
                </a:lnTo>
                <a:cubicBezTo>
                  <a:pt x="607320" y="481012"/>
                  <a:pt x="609225" y="482917"/>
                  <a:pt x="612083" y="482917"/>
                </a:cubicBezTo>
                <a:lnTo>
                  <a:pt x="726383" y="482917"/>
                </a:lnTo>
                <a:cubicBezTo>
                  <a:pt x="729240" y="482917"/>
                  <a:pt x="731145" y="481012"/>
                  <a:pt x="731145" y="478155"/>
                </a:cubicBezTo>
                <a:lnTo>
                  <a:pt x="731145" y="363855"/>
                </a:lnTo>
                <a:cubicBezTo>
                  <a:pt x="731145" y="360997"/>
                  <a:pt x="729240" y="359092"/>
                  <a:pt x="726383" y="359092"/>
                </a:cubicBezTo>
                <a:close/>
                <a:moveTo>
                  <a:pt x="448253" y="359092"/>
                </a:moveTo>
                <a:cubicBezTo>
                  <a:pt x="445395" y="359092"/>
                  <a:pt x="443490" y="360997"/>
                  <a:pt x="443490" y="363855"/>
                </a:cubicBezTo>
                <a:lnTo>
                  <a:pt x="443490" y="478155"/>
                </a:lnTo>
                <a:cubicBezTo>
                  <a:pt x="443490" y="481012"/>
                  <a:pt x="445395" y="482917"/>
                  <a:pt x="448253" y="482917"/>
                </a:cubicBezTo>
                <a:lnTo>
                  <a:pt x="562553" y="482917"/>
                </a:lnTo>
                <a:cubicBezTo>
                  <a:pt x="565410" y="482917"/>
                  <a:pt x="567315" y="481012"/>
                  <a:pt x="567315" y="478155"/>
                </a:cubicBezTo>
                <a:lnTo>
                  <a:pt x="567315" y="363855"/>
                </a:lnTo>
                <a:cubicBezTo>
                  <a:pt x="567315" y="360997"/>
                  <a:pt x="565410" y="359092"/>
                  <a:pt x="562553" y="359092"/>
                </a:cubicBezTo>
                <a:close/>
                <a:moveTo>
                  <a:pt x="282518" y="359092"/>
                </a:moveTo>
                <a:cubicBezTo>
                  <a:pt x="279660" y="359092"/>
                  <a:pt x="277755" y="360997"/>
                  <a:pt x="277755" y="363855"/>
                </a:cubicBezTo>
                <a:lnTo>
                  <a:pt x="277755" y="478155"/>
                </a:lnTo>
                <a:cubicBezTo>
                  <a:pt x="277755" y="481012"/>
                  <a:pt x="279660" y="482917"/>
                  <a:pt x="282518" y="482917"/>
                </a:cubicBezTo>
                <a:lnTo>
                  <a:pt x="396818" y="482917"/>
                </a:lnTo>
                <a:cubicBezTo>
                  <a:pt x="399675" y="482917"/>
                  <a:pt x="401580" y="481012"/>
                  <a:pt x="401580" y="478155"/>
                </a:cubicBezTo>
                <a:lnTo>
                  <a:pt x="401580" y="363855"/>
                </a:lnTo>
                <a:cubicBezTo>
                  <a:pt x="401580" y="360997"/>
                  <a:pt x="399675" y="359092"/>
                  <a:pt x="396818" y="359092"/>
                </a:cubicBezTo>
                <a:close/>
                <a:moveTo>
                  <a:pt x="118688" y="359092"/>
                </a:moveTo>
                <a:cubicBezTo>
                  <a:pt x="115830" y="359092"/>
                  <a:pt x="113925" y="360997"/>
                  <a:pt x="113925" y="363855"/>
                </a:cubicBezTo>
                <a:lnTo>
                  <a:pt x="113925" y="478155"/>
                </a:lnTo>
                <a:cubicBezTo>
                  <a:pt x="113925" y="481012"/>
                  <a:pt x="115830" y="482917"/>
                  <a:pt x="118688" y="482917"/>
                </a:cubicBezTo>
                <a:lnTo>
                  <a:pt x="232988" y="482917"/>
                </a:lnTo>
                <a:cubicBezTo>
                  <a:pt x="235845" y="482917"/>
                  <a:pt x="237750" y="481012"/>
                  <a:pt x="237750" y="478155"/>
                </a:cubicBezTo>
                <a:lnTo>
                  <a:pt x="237750" y="363855"/>
                </a:lnTo>
                <a:cubicBezTo>
                  <a:pt x="237750" y="360997"/>
                  <a:pt x="235845" y="359092"/>
                  <a:pt x="232988" y="359092"/>
                </a:cubicBezTo>
                <a:close/>
                <a:moveTo>
                  <a:pt x="10103" y="270510"/>
                </a:moveTo>
                <a:lnTo>
                  <a:pt x="1164533" y="270510"/>
                </a:lnTo>
                <a:cubicBezTo>
                  <a:pt x="1168343" y="270510"/>
                  <a:pt x="1172153" y="273367"/>
                  <a:pt x="1172153" y="277177"/>
                </a:cubicBezTo>
                <a:lnTo>
                  <a:pt x="1172153" y="314325"/>
                </a:lnTo>
                <a:cubicBezTo>
                  <a:pt x="1172153" y="319087"/>
                  <a:pt x="1168343" y="321945"/>
                  <a:pt x="1164533" y="321945"/>
                </a:cubicBezTo>
                <a:lnTo>
                  <a:pt x="1118813" y="321945"/>
                </a:lnTo>
                <a:lnTo>
                  <a:pt x="1118813" y="859155"/>
                </a:lnTo>
                <a:lnTo>
                  <a:pt x="1164533" y="859155"/>
                </a:lnTo>
                <a:cubicBezTo>
                  <a:pt x="1169295" y="859155"/>
                  <a:pt x="1172153" y="862965"/>
                  <a:pt x="1172153" y="866775"/>
                </a:cubicBezTo>
                <a:lnTo>
                  <a:pt x="1172153" y="904875"/>
                </a:lnTo>
                <a:cubicBezTo>
                  <a:pt x="1172153" y="909637"/>
                  <a:pt x="1168343" y="912495"/>
                  <a:pt x="1164533" y="912495"/>
                </a:cubicBezTo>
                <a:lnTo>
                  <a:pt x="10103" y="912495"/>
                </a:lnTo>
                <a:cubicBezTo>
                  <a:pt x="5340" y="912495"/>
                  <a:pt x="2483" y="908685"/>
                  <a:pt x="2483" y="904875"/>
                </a:cubicBezTo>
                <a:lnTo>
                  <a:pt x="2483" y="867727"/>
                </a:lnTo>
                <a:cubicBezTo>
                  <a:pt x="2483" y="862965"/>
                  <a:pt x="6293" y="860107"/>
                  <a:pt x="10103" y="860107"/>
                </a:cubicBezTo>
                <a:lnTo>
                  <a:pt x="55823" y="860107"/>
                </a:lnTo>
                <a:lnTo>
                  <a:pt x="55823" y="321945"/>
                </a:lnTo>
                <a:lnTo>
                  <a:pt x="10103" y="321945"/>
                </a:lnTo>
                <a:cubicBezTo>
                  <a:pt x="5340" y="321945"/>
                  <a:pt x="2483" y="318135"/>
                  <a:pt x="2483" y="314325"/>
                </a:cubicBezTo>
                <a:lnTo>
                  <a:pt x="2483" y="278130"/>
                </a:lnTo>
                <a:cubicBezTo>
                  <a:pt x="2483" y="273367"/>
                  <a:pt x="6293" y="270510"/>
                  <a:pt x="10103" y="270510"/>
                </a:cubicBezTo>
                <a:close/>
                <a:moveTo>
                  <a:pt x="1464332" y="152876"/>
                </a:moveTo>
                <a:cubicBezTo>
                  <a:pt x="1479096" y="151448"/>
                  <a:pt x="1491717" y="153829"/>
                  <a:pt x="1501718" y="157163"/>
                </a:cubicBezTo>
                <a:cubicBezTo>
                  <a:pt x="1522673" y="164783"/>
                  <a:pt x="1535055" y="177165"/>
                  <a:pt x="1536008" y="178118"/>
                </a:cubicBezTo>
                <a:cubicBezTo>
                  <a:pt x="1537913" y="180023"/>
                  <a:pt x="1538865" y="182881"/>
                  <a:pt x="1539818" y="185738"/>
                </a:cubicBezTo>
                <a:lnTo>
                  <a:pt x="1539818" y="314326"/>
                </a:lnTo>
                <a:cubicBezTo>
                  <a:pt x="1539818" y="319088"/>
                  <a:pt x="1536960" y="322898"/>
                  <a:pt x="1533150" y="324803"/>
                </a:cubicBezTo>
                <a:cubicBezTo>
                  <a:pt x="1529340" y="325756"/>
                  <a:pt x="1524578" y="324803"/>
                  <a:pt x="1521720" y="321945"/>
                </a:cubicBezTo>
                <a:cubicBezTo>
                  <a:pt x="1519815" y="320993"/>
                  <a:pt x="1482668" y="282893"/>
                  <a:pt x="1426470" y="319088"/>
                </a:cubicBezTo>
                <a:cubicBezTo>
                  <a:pt x="1402658" y="334328"/>
                  <a:pt x="1378845" y="339090"/>
                  <a:pt x="1356938" y="339090"/>
                </a:cubicBezTo>
                <a:cubicBezTo>
                  <a:pt x="1338840" y="339090"/>
                  <a:pt x="1322648" y="335281"/>
                  <a:pt x="1310265" y="331470"/>
                </a:cubicBezTo>
                <a:lnTo>
                  <a:pt x="1310265" y="860108"/>
                </a:lnTo>
                <a:lnTo>
                  <a:pt x="1350270" y="860108"/>
                </a:lnTo>
                <a:cubicBezTo>
                  <a:pt x="1354080" y="860108"/>
                  <a:pt x="1356938" y="862966"/>
                  <a:pt x="1356938" y="866776"/>
                </a:cubicBezTo>
                <a:lnTo>
                  <a:pt x="1356938" y="872491"/>
                </a:lnTo>
                <a:cubicBezTo>
                  <a:pt x="1356938" y="872491"/>
                  <a:pt x="1356938" y="873443"/>
                  <a:pt x="1356938" y="873443"/>
                </a:cubicBezTo>
                <a:lnTo>
                  <a:pt x="1356938" y="901066"/>
                </a:lnTo>
                <a:cubicBezTo>
                  <a:pt x="1356938" y="902018"/>
                  <a:pt x="1356938" y="902018"/>
                  <a:pt x="1356938" y="902018"/>
                </a:cubicBezTo>
                <a:lnTo>
                  <a:pt x="1356938" y="902971"/>
                </a:lnTo>
                <a:cubicBezTo>
                  <a:pt x="1356938" y="906780"/>
                  <a:pt x="1354080" y="909638"/>
                  <a:pt x="1350270" y="909638"/>
                </a:cubicBezTo>
                <a:lnTo>
                  <a:pt x="1224540" y="909638"/>
                </a:lnTo>
                <a:cubicBezTo>
                  <a:pt x="1220730" y="909638"/>
                  <a:pt x="1217873" y="906780"/>
                  <a:pt x="1217873" y="902971"/>
                </a:cubicBezTo>
                <a:lnTo>
                  <a:pt x="1217873" y="901066"/>
                </a:lnTo>
                <a:lnTo>
                  <a:pt x="1217873" y="873443"/>
                </a:lnTo>
                <a:lnTo>
                  <a:pt x="1217873" y="865823"/>
                </a:lnTo>
                <a:cubicBezTo>
                  <a:pt x="1217873" y="862013"/>
                  <a:pt x="1220730" y="859155"/>
                  <a:pt x="1224540" y="859155"/>
                </a:cubicBezTo>
                <a:lnTo>
                  <a:pt x="1263593" y="859155"/>
                </a:lnTo>
                <a:lnTo>
                  <a:pt x="1263593" y="180023"/>
                </a:lnTo>
                <a:cubicBezTo>
                  <a:pt x="1263593" y="167640"/>
                  <a:pt x="1274070" y="157163"/>
                  <a:pt x="1286453" y="157163"/>
                </a:cubicBezTo>
                <a:cubicBezTo>
                  <a:pt x="1298835" y="157163"/>
                  <a:pt x="1308360" y="166688"/>
                  <a:pt x="1309313" y="179070"/>
                </a:cubicBezTo>
                <a:cubicBezTo>
                  <a:pt x="1332173" y="187643"/>
                  <a:pt x="1374083" y="197168"/>
                  <a:pt x="1414088" y="171450"/>
                </a:cubicBezTo>
                <a:cubicBezTo>
                  <a:pt x="1432662" y="159544"/>
                  <a:pt x="1449569" y="154305"/>
                  <a:pt x="1464332" y="152876"/>
                </a:cubicBezTo>
                <a:close/>
                <a:moveTo>
                  <a:pt x="757815" y="82868"/>
                </a:moveTo>
                <a:cubicBezTo>
                  <a:pt x="774960" y="82868"/>
                  <a:pt x="781628" y="100013"/>
                  <a:pt x="781628" y="117158"/>
                </a:cubicBezTo>
                <a:cubicBezTo>
                  <a:pt x="781628" y="138113"/>
                  <a:pt x="772103" y="152400"/>
                  <a:pt x="757815" y="152400"/>
                </a:cubicBezTo>
                <a:cubicBezTo>
                  <a:pt x="743528" y="152400"/>
                  <a:pt x="734003" y="139065"/>
                  <a:pt x="734003" y="118110"/>
                </a:cubicBezTo>
                <a:cubicBezTo>
                  <a:pt x="734003" y="97155"/>
                  <a:pt x="743528" y="82868"/>
                  <a:pt x="757815" y="82868"/>
                </a:cubicBezTo>
                <a:close/>
                <a:moveTo>
                  <a:pt x="636847" y="82868"/>
                </a:moveTo>
                <a:cubicBezTo>
                  <a:pt x="653040" y="82868"/>
                  <a:pt x="660660" y="100013"/>
                  <a:pt x="660660" y="117158"/>
                </a:cubicBezTo>
                <a:cubicBezTo>
                  <a:pt x="660660" y="138113"/>
                  <a:pt x="651135" y="152400"/>
                  <a:pt x="636847" y="152400"/>
                </a:cubicBezTo>
                <a:cubicBezTo>
                  <a:pt x="622560" y="152400"/>
                  <a:pt x="613035" y="139065"/>
                  <a:pt x="613035" y="118110"/>
                </a:cubicBezTo>
                <a:cubicBezTo>
                  <a:pt x="613035" y="97155"/>
                  <a:pt x="622560" y="82868"/>
                  <a:pt x="636847" y="82868"/>
                </a:cubicBezTo>
                <a:close/>
                <a:moveTo>
                  <a:pt x="829252" y="56197"/>
                </a:moveTo>
                <a:cubicBezTo>
                  <a:pt x="827347" y="56197"/>
                  <a:pt x="825442" y="58102"/>
                  <a:pt x="825442" y="60007"/>
                </a:cubicBezTo>
                <a:lnTo>
                  <a:pt x="825442" y="174307"/>
                </a:lnTo>
                <a:cubicBezTo>
                  <a:pt x="825442" y="176212"/>
                  <a:pt x="827347" y="178117"/>
                  <a:pt x="829252" y="178117"/>
                </a:cubicBezTo>
                <a:lnTo>
                  <a:pt x="900690" y="178117"/>
                </a:lnTo>
                <a:cubicBezTo>
                  <a:pt x="902595" y="178117"/>
                  <a:pt x="904500" y="176212"/>
                  <a:pt x="904500" y="174307"/>
                </a:cubicBezTo>
                <a:lnTo>
                  <a:pt x="904500" y="152400"/>
                </a:lnTo>
                <a:cubicBezTo>
                  <a:pt x="904500" y="150495"/>
                  <a:pt x="902595" y="148590"/>
                  <a:pt x="900690" y="148590"/>
                </a:cubicBezTo>
                <a:lnTo>
                  <a:pt x="858780" y="148590"/>
                </a:lnTo>
                <a:lnTo>
                  <a:pt x="858780" y="60007"/>
                </a:lnTo>
                <a:cubicBezTo>
                  <a:pt x="858780" y="58102"/>
                  <a:pt x="856875" y="56197"/>
                  <a:pt x="854970" y="56197"/>
                </a:cubicBezTo>
                <a:close/>
                <a:moveTo>
                  <a:pt x="470160" y="56197"/>
                </a:moveTo>
                <a:cubicBezTo>
                  <a:pt x="468255" y="56197"/>
                  <a:pt x="466350" y="58102"/>
                  <a:pt x="466350" y="60007"/>
                </a:cubicBezTo>
                <a:lnTo>
                  <a:pt x="466350" y="174307"/>
                </a:lnTo>
                <a:cubicBezTo>
                  <a:pt x="466350" y="176212"/>
                  <a:pt x="468255" y="178117"/>
                  <a:pt x="470160" y="178117"/>
                </a:cubicBezTo>
                <a:lnTo>
                  <a:pt x="495877" y="178117"/>
                </a:lnTo>
                <a:cubicBezTo>
                  <a:pt x="497782" y="178117"/>
                  <a:pt x="499687" y="176212"/>
                  <a:pt x="499687" y="174307"/>
                </a:cubicBezTo>
                <a:lnTo>
                  <a:pt x="499687" y="130492"/>
                </a:lnTo>
                <a:lnTo>
                  <a:pt x="534930" y="130492"/>
                </a:lnTo>
                <a:lnTo>
                  <a:pt x="534930" y="174307"/>
                </a:lnTo>
                <a:cubicBezTo>
                  <a:pt x="534930" y="176212"/>
                  <a:pt x="536835" y="178117"/>
                  <a:pt x="538740" y="178117"/>
                </a:cubicBezTo>
                <a:lnTo>
                  <a:pt x="564457" y="178117"/>
                </a:lnTo>
                <a:cubicBezTo>
                  <a:pt x="566362" y="178117"/>
                  <a:pt x="568267" y="176212"/>
                  <a:pt x="568267" y="174307"/>
                </a:cubicBezTo>
                <a:lnTo>
                  <a:pt x="568267" y="60007"/>
                </a:lnTo>
                <a:cubicBezTo>
                  <a:pt x="568267" y="58102"/>
                  <a:pt x="566362" y="56197"/>
                  <a:pt x="564457" y="56197"/>
                </a:cubicBezTo>
                <a:lnTo>
                  <a:pt x="538740" y="56197"/>
                </a:lnTo>
                <a:cubicBezTo>
                  <a:pt x="536835" y="56197"/>
                  <a:pt x="534930" y="58102"/>
                  <a:pt x="534930" y="60007"/>
                </a:cubicBezTo>
                <a:lnTo>
                  <a:pt x="534930" y="100012"/>
                </a:lnTo>
                <a:lnTo>
                  <a:pt x="499687" y="100012"/>
                </a:lnTo>
                <a:lnTo>
                  <a:pt x="499687" y="60007"/>
                </a:lnTo>
                <a:cubicBezTo>
                  <a:pt x="499687" y="58102"/>
                  <a:pt x="497782" y="56197"/>
                  <a:pt x="495877" y="56197"/>
                </a:cubicBezTo>
                <a:close/>
                <a:moveTo>
                  <a:pt x="317760" y="56197"/>
                </a:moveTo>
                <a:cubicBezTo>
                  <a:pt x="290137" y="56197"/>
                  <a:pt x="271087" y="72390"/>
                  <a:pt x="271087" y="94297"/>
                </a:cubicBezTo>
                <a:cubicBezTo>
                  <a:pt x="271087" y="111442"/>
                  <a:pt x="282517" y="123825"/>
                  <a:pt x="304425" y="131445"/>
                </a:cubicBezTo>
                <a:cubicBezTo>
                  <a:pt x="318712" y="136207"/>
                  <a:pt x="321570" y="139065"/>
                  <a:pt x="321570" y="143827"/>
                </a:cubicBezTo>
                <a:cubicBezTo>
                  <a:pt x="321570" y="151447"/>
                  <a:pt x="312045" y="152400"/>
                  <a:pt x="307282" y="152400"/>
                </a:cubicBezTo>
                <a:cubicBezTo>
                  <a:pt x="294900" y="152400"/>
                  <a:pt x="283470" y="147637"/>
                  <a:pt x="280612" y="145732"/>
                </a:cubicBezTo>
                <a:cubicBezTo>
                  <a:pt x="279660" y="145732"/>
                  <a:pt x="278707" y="145732"/>
                  <a:pt x="277755" y="145732"/>
                </a:cubicBezTo>
                <a:cubicBezTo>
                  <a:pt x="276802" y="145732"/>
                  <a:pt x="275850" y="146685"/>
                  <a:pt x="275850" y="147637"/>
                </a:cubicBezTo>
                <a:lnTo>
                  <a:pt x="270135" y="168592"/>
                </a:lnTo>
                <a:cubicBezTo>
                  <a:pt x="270135" y="169545"/>
                  <a:pt x="271087" y="171450"/>
                  <a:pt x="272040" y="172402"/>
                </a:cubicBezTo>
                <a:cubicBezTo>
                  <a:pt x="278707" y="176212"/>
                  <a:pt x="292042" y="180022"/>
                  <a:pt x="306330" y="180022"/>
                </a:cubicBezTo>
                <a:cubicBezTo>
                  <a:pt x="342525" y="180022"/>
                  <a:pt x="355860" y="159067"/>
                  <a:pt x="355860" y="140017"/>
                </a:cubicBezTo>
                <a:cubicBezTo>
                  <a:pt x="355860" y="122872"/>
                  <a:pt x="346335" y="110490"/>
                  <a:pt x="324427" y="102870"/>
                </a:cubicBezTo>
                <a:cubicBezTo>
                  <a:pt x="309187" y="97155"/>
                  <a:pt x="305377" y="95250"/>
                  <a:pt x="305377" y="90487"/>
                </a:cubicBezTo>
                <a:cubicBezTo>
                  <a:pt x="305377" y="85725"/>
                  <a:pt x="311092" y="82867"/>
                  <a:pt x="318712" y="82867"/>
                </a:cubicBezTo>
                <a:cubicBezTo>
                  <a:pt x="326332" y="82867"/>
                  <a:pt x="333952" y="83820"/>
                  <a:pt x="340620" y="87630"/>
                </a:cubicBezTo>
                <a:cubicBezTo>
                  <a:pt x="341572" y="87630"/>
                  <a:pt x="342525" y="87630"/>
                  <a:pt x="343477" y="87630"/>
                </a:cubicBezTo>
                <a:cubicBezTo>
                  <a:pt x="344430" y="87630"/>
                  <a:pt x="345382" y="86677"/>
                  <a:pt x="345382" y="85725"/>
                </a:cubicBezTo>
                <a:lnTo>
                  <a:pt x="350145" y="65722"/>
                </a:lnTo>
                <a:cubicBezTo>
                  <a:pt x="351097" y="64770"/>
                  <a:pt x="350145" y="62865"/>
                  <a:pt x="348240" y="61912"/>
                </a:cubicBezTo>
                <a:cubicBezTo>
                  <a:pt x="339667" y="58102"/>
                  <a:pt x="329190" y="56197"/>
                  <a:pt x="317760" y="56197"/>
                </a:cubicBezTo>
                <a:close/>
                <a:moveTo>
                  <a:pt x="758767" y="55245"/>
                </a:moveTo>
                <a:cubicBezTo>
                  <a:pt x="723525" y="55245"/>
                  <a:pt x="699712" y="80962"/>
                  <a:pt x="699712" y="118110"/>
                </a:cubicBezTo>
                <a:cubicBezTo>
                  <a:pt x="699712" y="154305"/>
                  <a:pt x="723525" y="180022"/>
                  <a:pt x="756862" y="180022"/>
                </a:cubicBezTo>
                <a:cubicBezTo>
                  <a:pt x="793057" y="180022"/>
                  <a:pt x="815917" y="155257"/>
                  <a:pt x="816870" y="116205"/>
                </a:cubicBezTo>
                <a:cubicBezTo>
                  <a:pt x="816870" y="80010"/>
                  <a:pt x="793057" y="55245"/>
                  <a:pt x="758767" y="55245"/>
                </a:cubicBezTo>
                <a:close/>
                <a:moveTo>
                  <a:pt x="637800" y="55245"/>
                </a:moveTo>
                <a:cubicBezTo>
                  <a:pt x="602557" y="55245"/>
                  <a:pt x="578745" y="80962"/>
                  <a:pt x="578745" y="118110"/>
                </a:cubicBezTo>
                <a:cubicBezTo>
                  <a:pt x="578745" y="154305"/>
                  <a:pt x="602557" y="180022"/>
                  <a:pt x="635895" y="180022"/>
                </a:cubicBezTo>
                <a:cubicBezTo>
                  <a:pt x="672090" y="180022"/>
                  <a:pt x="694950" y="155257"/>
                  <a:pt x="695902" y="116205"/>
                </a:cubicBezTo>
                <a:cubicBezTo>
                  <a:pt x="695902" y="80010"/>
                  <a:pt x="672090" y="55245"/>
                  <a:pt x="637800" y="55245"/>
                </a:cubicBezTo>
                <a:close/>
                <a:moveTo>
                  <a:pt x="428250" y="54292"/>
                </a:moveTo>
                <a:cubicBezTo>
                  <a:pt x="389197" y="54292"/>
                  <a:pt x="362527" y="80010"/>
                  <a:pt x="362527" y="118110"/>
                </a:cubicBezTo>
                <a:cubicBezTo>
                  <a:pt x="362527" y="155257"/>
                  <a:pt x="387292" y="179070"/>
                  <a:pt x="425392" y="179070"/>
                </a:cubicBezTo>
                <a:cubicBezTo>
                  <a:pt x="439680" y="179070"/>
                  <a:pt x="451110" y="176212"/>
                  <a:pt x="455872" y="173355"/>
                </a:cubicBezTo>
                <a:cubicBezTo>
                  <a:pt x="457777" y="172402"/>
                  <a:pt x="457777" y="171450"/>
                  <a:pt x="457777" y="169545"/>
                </a:cubicBezTo>
                <a:lnTo>
                  <a:pt x="453967" y="149542"/>
                </a:lnTo>
                <a:cubicBezTo>
                  <a:pt x="453967" y="147637"/>
                  <a:pt x="453015" y="147637"/>
                  <a:pt x="452062" y="146685"/>
                </a:cubicBezTo>
                <a:cubicBezTo>
                  <a:pt x="451110" y="146685"/>
                  <a:pt x="450157" y="146685"/>
                  <a:pt x="449205" y="146685"/>
                </a:cubicBezTo>
                <a:cubicBezTo>
                  <a:pt x="445395" y="148590"/>
                  <a:pt x="436822" y="150495"/>
                  <a:pt x="429202" y="150495"/>
                </a:cubicBezTo>
                <a:cubicBezTo>
                  <a:pt x="408247" y="150495"/>
                  <a:pt x="395865" y="138112"/>
                  <a:pt x="395865" y="117157"/>
                </a:cubicBezTo>
                <a:cubicBezTo>
                  <a:pt x="395865" y="95250"/>
                  <a:pt x="407295" y="82867"/>
                  <a:pt x="428250" y="82867"/>
                </a:cubicBezTo>
                <a:cubicBezTo>
                  <a:pt x="434917" y="82867"/>
                  <a:pt x="441585" y="83820"/>
                  <a:pt x="448252" y="86677"/>
                </a:cubicBezTo>
                <a:cubicBezTo>
                  <a:pt x="449205" y="87630"/>
                  <a:pt x="450157" y="86677"/>
                  <a:pt x="451110" y="86677"/>
                </a:cubicBezTo>
                <a:cubicBezTo>
                  <a:pt x="452062" y="86677"/>
                  <a:pt x="453015" y="85725"/>
                  <a:pt x="453015" y="84772"/>
                </a:cubicBezTo>
                <a:lnTo>
                  <a:pt x="458730" y="64770"/>
                </a:lnTo>
                <a:cubicBezTo>
                  <a:pt x="458730" y="62865"/>
                  <a:pt x="457777" y="60960"/>
                  <a:pt x="457777" y="60007"/>
                </a:cubicBezTo>
                <a:cubicBezTo>
                  <a:pt x="453015" y="57150"/>
                  <a:pt x="442537" y="54292"/>
                  <a:pt x="428250" y="54292"/>
                </a:cubicBezTo>
                <a:close/>
                <a:moveTo>
                  <a:pt x="274897" y="0"/>
                </a:moveTo>
                <a:lnTo>
                  <a:pt x="899737" y="0"/>
                </a:lnTo>
                <a:cubicBezTo>
                  <a:pt x="904500" y="0"/>
                  <a:pt x="910215" y="1905"/>
                  <a:pt x="914025" y="4762"/>
                </a:cubicBezTo>
                <a:lnTo>
                  <a:pt x="1171200" y="212407"/>
                </a:lnTo>
                <a:cubicBezTo>
                  <a:pt x="1179772" y="220027"/>
                  <a:pt x="1175010" y="234315"/>
                  <a:pt x="1162627" y="234315"/>
                </a:cubicBezTo>
                <a:lnTo>
                  <a:pt x="12007" y="234315"/>
                </a:lnTo>
                <a:cubicBezTo>
                  <a:pt x="577" y="234315"/>
                  <a:pt x="-4185" y="220027"/>
                  <a:pt x="4387" y="212407"/>
                </a:cubicBezTo>
                <a:lnTo>
                  <a:pt x="260610" y="4762"/>
                </a:lnTo>
                <a:cubicBezTo>
                  <a:pt x="264420" y="1905"/>
                  <a:pt x="269182" y="0"/>
                  <a:pt x="274897" y="0"/>
                </a:cubicBezTo>
                <a:close/>
              </a:path>
            </a:pathLst>
          </a:custGeom>
          <a:solidFill>
            <a:schemeClr val="bg1"/>
          </a:solidFill>
          <a:ln>
            <a:noFill/>
          </a:ln>
        </p:spPr>
        <p:txBody>
          <a:bodyPr rtlCol="0" anchor="ctr"/>
          <a:lstStyle/>
          <a:p>
            <a:endParaRPr lang="zh-CN" altLang="en-US"/>
          </a:p>
        </p:txBody>
      </p:sp>
      <p:sp>
        <p:nvSpPr>
          <p:cNvPr id="53" name="sleeping_185554"/>
          <p:cNvSpPr>
            <a:spLocks noChangeAspect="1"/>
          </p:cNvSpPr>
          <p:nvPr/>
        </p:nvSpPr>
        <p:spPr bwMode="auto">
          <a:xfrm>
            <a:off x="1285608" y="7430313"/>
            <a:ext cx="709068" cy="662812"/>
          </a:xfrm>
          <a:custGeom>
            <a:avLst/>
            <a:gdLst>
              <a:gd name="connsiteX0" fmla="*/ 397216 w 607595"/>
              <a:gd name="connsiteY0" fmla="*/ 418311 h 567958"/>
              <a:gd name="connsiteX1" fmla="*/ 421693 w 607595"/>
              <a:gd name="connsiteY1" fmla="*/ 480256 h 567958"/>
              <a:gd name="connsiteX2" fmla="*/ 432551 w 607595"/>
              <a:gd name="connsiteY2" fmla="*/ 452172 h 567958"/>
              <a:gd name="connsiteX3" fmla="*/ 429436 w 607595"/>
              <a:gd name="connsiteY3" fmla="*/ 452172 h 567958"/>
              <a:gd name="connsiteX4" fmla="*/ 411368 w 607595"/>
              <a:gd name="connsiteY4" fmla="*/ 434219 h 567958"/>
              <a:gd name="connsiteX5" fmla="*/ 420803 w 607595"/>
              <a:gd name="connsiteY5" fmla="*/ 418400 h 567958"/>
              <a:gd name="connsiteX6" fmla="*/ 210442 w 607595"/>
              <a:gd name="connsiteY6" fmla="*/ 418311 h 567958"/>
              <a:gd name="connsiteX7" fmla="*/ 186851 w 607595"/>
              <a:gd name="connsiteY7" fmla="*/ 418400 h 567958"/>
              <a:gd name="connsiteX8" fmla="*/ 196198 w 607595"/>
              <a:gd name="connsiteY8" fmla="*/ 434219 h 567958"/>
              <a:gd name="connsiteX9" fmla="*/ 178216 w 607595"/>
              <a:gd name="connsiteY9" fmla="*/ 452172 h 567958"/>
              <a:gd name="connsiteX10" fmla="*/ 175101 w 607595"/>
              <a:gd name="connsiteY10" fmla="*/ 452172 h 567958"/>
              <a:gd name="connsiteX11" fmla="*/ 185961 w 607595"/>
              <a:gd name="connsiteY11" fmla="*/ 480256 h 567958"/>
              <a:gd name="connsiteX12" fmla="*/ 486844 w 607595"/>
              <a:gd name="connsiteY12" fmla="*/ 220836 h 567958"/>
              <a:gd name="connsiteX13" fmla="*/ 523603 w 607595"/>
              <a:gd name="connsiteY13" fmla="*/ 257363 h 567958"/>
              <a:gd name="connsiteX14" fmla="*/ 523247 w 607595"/>
              <a:gd name="connsiteY14" fmla="*/ 380807 h 567958"/>
              <a:gd name="connsiteX15" fmla="*/ 512478 w 607595"/>
              <a:gd name="connsiteY15" fmla="*/ 406580 h 567958"/>
              <a:gd name="connsiteX16" fmla="*/ 494944 w 607595"/>
              <a:gd name="connsiteY16" fmla="*/ 416178 h 567958"/>
              <a:gd name="connsiteX17" fmla="*/ 540781 w 607595"/>
              <a:gd name="connsiteY17" fmla="*/ 416178 h 567958"/>
              <a:gd name="connsiteX18" fmla="*/ 571844 w 607595"/>
              <a:gd name="connsiteY18" fmla="*/ 258340 h 567958"/>
              <a:gd name="connsiteX19" fmla="*/ 593027 w 607595"/>
              <a:gd name="connsiteY19" fmla="*/ 244120 h 567958"/>
              <a:gd name="connsiteX20" fmla="*/ 607268 w 607595"/>
              <a:gd name="connsiteY20" fmla="*/ 265272 h 567958"/>
              <a:gd name="connsiteX21" fmla="*/ 573268 w 607595"/>
              <a:gd name="connsiteY21" fmla="*/ 437685 h 567958"/>
              <a:gd name="connsiteX22" fmla="*/ 555645 w 607595"/>
              <a:gd name="connsiteY22" fmla="*/ 452172 h 567958"/>
              <a:gd name="connsiteX23" fmla="*/ 552530 w 607595"/>
              <a:gd name="connsiteY23" fmla="*/ 452172 h 567958"/>
              <a:gd name="connsiteX24" fmla="*/ 590891 w 607595"/>
              <a:gd name="connsiteY24" fmla="*/ 551532 h 567958"/>
              <a:gd name="connsiteX25" fmla="*/ 583949 w 607595"/>
              <a:gd name="connsiteY25" fmla="*/ 566995 h 567958"/>
              <a:gd name="connsiteX26" fmla="*/ 568462 w 607595"/>
              <a:gd name="connsiteY26" fmla="*/ 560152 h 567958"/>
              <a:gd name="connsiteX27" fmla="*/ 526718 w 607595"/>
              <a:gd name="connsiteY27" fmla="*/ 452172 h 567958"/>
              <a:gd name="connsiteX28" fmla="*/ 458274 w 607595"/>
              <a:gd name="connsiteY28" fmla="*/ 452172 h 567958"/>
              <a:gd name="connsiteX29" fmla="*/ 434776 w 607595"/>
              <a:gd name="connsiteY29" fmla="*/ 513139 h 567958"/>
              <a:gd name="connsiteX30" fmla="*/ 442342 w 607595"/>
              <a:gd name="connsiteY30" fmla="*/ 532246 h 567958"/>
              <a:gd name="connsiteX31" fmla="*/ 427656 w 607595"/>
              <a:gd name="connsiteY31" fmla="*/ 566107 h 567958"/>
              <a:gd name="connsiteX32" fmla="*/ 393745 w 607595"/>
              <a:gd name="connsiteY32" fmla="*/ 551443 h 567958"/>
              <a:gd name="connsiteX33" fmla="*/ 334379 w 607595"/>
              <a:gd name="connsiteY33" fmla="*/ 401781 h 567958"/>
              <a:gd name="connsiteX34" fmla="*/ 337138 w 607595"/>
              <a:gd name="connsiteY34" fmla="*/ 377430 h 567958"/>
              <a:gd name="connsiteX35" fmla="*/ 358766 w 607595"/>
              <a:gd name="connsiteY35" fmla="*/ 366054 h 567958"/>
              <a:gd name="connsiteX36" fmla="*/ 439227 w 607595"/>
              <a:gd name="connsiteY36" fmla="*/ 366321 h 567958"/>
              <a:gd name="connsiteX37" fmla="*/ 462012 w 607595"/>
              <a:gd name="connsiteY37" fmla="*/ 348191 h 567958"/>
              <a:gd name="connsiteX38" fmla="*/ 482305 w 607595"/>
              <a:gd name="connsiteY38" fmla="*/ 281003 h 567958"/>
              <a:gd name="connsiteX39" fmla="*/ 448483 w 607595"/>
              <a:gd name="connsiteY39" fmla="*/ 341614 h 567958"/>
              <a:gd name="connsiteX40" fmla="*/ 429436 w 607595"/>
              <a:gd name="connsiteY40" fmla="*/ 352812 h 567958"/>
              <a:gd name="connsiteX41" fmla="*/ 341766 w 607595"/>
              <a:gd name="connsiteY41" fmla="*/ 352812 h 567958"/>
              <a:gd name="connsiteX42" fmla="*/ 319960 w 607595"/>
              <a:gd name="connsiteY42" fmla="*/ 331038 h 567958"/>
              <a:gd name="connsiteX43" fmla="*/ 341766 w 607595"/>
              <a:gd name="connsiteY43" fmla="*/ 309353 h 567958"/>
              <a:gd name="connsiteX44" fmla="*/ 416619 w 607595"/>
              <a:gd name="connsiteY44" fmla="*/ 309353 h 567958"/>
              <a:gd name="connsiteX45" fmla="*/ 449551 w 607595"/>
              <a:gd name="connsiteY45" fmla="*/ 250342 h 567958"/>
              <a:gd name="connsiteX46" fmla="*/ 417598 w 607595"/>
              <a:gd name="connsiteY46" fmla="*/ 285891 h 567958"/>
              <a:gd name="connsiteX47" fmla="*/ 417153 w 607595"/>
              <a:gd name="connsiteY47" fmla="*/ 258074 h 567958"/>
              <a:gd name="connsiteX48" fmla="*/ 453378 w 607595"/>
              <a:gd name="connsiteY48" fmla="*/ 221014 h 567958"/>
              <a:gd name="connsiteX49" fmla="*/ 120709 w 607595"/>
              <a:gd name="connsiteY49" fmla="*/ 220836 h 567958"/>
              <a:gd name="connsiteX50" fmla="*/ 154270 w 607595"/>
              <a:gd name="connsiteY50" fmla="*/ 221014 h 567958"/>
              <a:gd name="connsiteX51" fmla="*/ 190501 w 607595"/>
              <a:gd name="connsiteY51" fmla="*/ 258074 h 567958"/>
              <a:gd name="connsiteX52" fmla="*/ 190056 w 607595"/>
              <a:gd name="connsiteY52" fmla="*/ 285891 h 567958"/>
              <a:gd name="connsiteX53" fmla="*/ 158009 w 607595"/>
              <a:gd name="connsiteY53" fmla="*/ 250342 h 567958"/>
              <a:gd name="connsiteX54" fmla="*/ 190946 w 607595"/>
              <a:gd name="connsiteY54" fmla="*/ 309353 h 567958"/>
              <a:gd name="connsiteX55" fmla="*/ 265902 w 607595"/>
              <a:gd name="connsiteY55" fmla="*/ 309353 h 567958"/>
              <a:gd name="connsiteX56" fmla="*/ 287712 w 607595"/>
              <a:gd name="connsiteY56" fmla="*/ 331038 h 567958"/>
              <a:gd name="connsiteX57" fmla="*/ 265902 w 607595"/>
              <a:gd name="connsiteY57" fmla="*/ 352812 h 567958"/>
              <a:gd name="connsiteX58" fmla="*/ 178216 w 607595"/>
              <a:gd name="connsiteY58" fmla="*/ 352812 h 567958"/>
              <a:gd name="connsiteX59" fmla="*/ 159166 w 607595"/>
              <a:gd name="connsiteY59" fmla="*/ 341614 h 567958"/>
              <a:gd name="connsiteX60" fmla="*/ 125249 w 607595"/>
              <a:gd name="connsiteY60" fmla="*/ 281003 h 567958"/>
              <a:gd name="connsiteX61" fmla="*/ 145635 w 607595"/>
              <a:gd name="connsiteY61" fmla="*/ 348191 h 567958"/>
              <a:gd name="connsiteX62" fmla="*/ 167890 w 607595"/>
              <a:gd name="connsiteY62" fmla="*/ 366232 h 567958"/>
              <a:gd name="connsiteX63" fmla="*/ 248899 w 607595"/>
              <a:gd name="connsiteY63" fmla="*/ 366054 h 567958"/>
              <a:gd name="connsiteX64" fmla="*/ 248988 w 607595"/>
              <a:gd name="connsiteY64" fmla="*/ 366054 h 567958"/>
              <a:gd name="connsiteX65" fmla="*/ 270531 w 607595"/>
              <a:gd name="connsiteY65" fmla="*/ 377430 h 567958"/>
              <a:gd name="connsiteX66" fmla="*/ 273291 w 607595"/>
              <a:gd name="connsiteY66" fmla="*/ 401781 h 567958"/>
              <a:gd name="connsiteX67" fmla="*/ 213914 w 607595"/>
              <a:gd name="connsiteY67" fmla="*/ 551443 h 567958"/>
              <a:gd name="connsiteX68" fmla="*/ 179997 w 607595"/>
              <a:gd name="connsiteY68" fmla="*/ 566107 h 567958"/>
              <a:gd name="connsiteX69" fmla="*/ 165308 w 607595"/>
              <a:gd name="connsiteY69" fmla="*/ 532246 h 567958"/>
              <a:gd name="connsiteX70" fmla="*/ 172875 w 607595"/>
              <a:gd name="connsiteY70" fmla="*/ 513139 h 567958"/>
              <a:gd name="connsiteX71" fmla="*/ 149284 w 607595"/>
              <a:gd name="connsiteY71" fmla="*/ 452172 h 567958"/>
              <a:gd name="connsiteX72" fmla="*/ 80827 w 607595"/>
              <a:gd name="connsiteY72" fmla="*/ 452172 h 567958"/>
              <a:gd name="connsiteX73" fmla="*/ 39166 w 607595"/>
              <a:gd name="connsiteY73" fmla="*/ 560152 h 567958"/>
              <a:gd name="connsiteX74" fmla="*/ 23587 w 607595"/>
              <a:gd name="connsiteY74" fmla="*/ 566995 h 567958"/>
              <a:gd name="connsiteX75" fmla="*/ 16732 w 607595"/>
              <a:gd name="connsiteY75" fmla="*/ 551532 h 567958"/>
              <a:gd name="connsiteX76" fmla="*/ 55100 w 607595"/>
              <a:gd name="connsiteY76" fmla="*/ 452172 h 567958"/>
              <a:gd name="connsiteX77" fmla="*/ 51985 w 607595"/>
              <a:gd name="connsiteY77" fmla="*/ 452172 h 567958"/>
              <a:gd name="connsiteX78" fmla="*/ 34269 w 607595"/>
              <a:gd name="connsiteY78" fmla="*/ 437685 h 567958"/>
              <a:gd name="connsiteX79" fmla="*/ 352 w 607595"/>
              <a:gd name="connsiteY79" fmla="*/ 265272 h 567958"/>
              <a:gd name="connsiteX80" fmla="*/ 14596 w 607595"/>
              <a:gd name="connsiteY80" fmla="*/ 244120 h 567958"/>
              <a:gd name="connsiteX81" fmla="*/ 35694 w 607595"/>
              <a:gd name="connsiteY81" fmla="*/ 258340 h 567958"/>
              <a:gd name="connsiteX82" fmla="*/ 66851 w 607595"/>
              <a:gd name="connsiteY82" fmla="*/ 416178 h 567958"/>
              <a:gd name="connsiteX83" fmla="*/ 112697 w 607595"/>
              <a:gd name="connsiteY83" fmla="*/ 416178 h 567958"/>
              <a:gd name="connsiteX84" fmla="*/ 95160 w 607595"/>
              <a:gd name="connsiteY84" fmla="*/ 406580 h 567958"/>
              <a:gd name="connsiteX85" fmla="*/ 84299 w 607595"/>
              <a:gd name="connsiteY85" fmla="*/ 380807 h 567958"/>
              <a:gd name="connsiteX86" fmla="*/ 84032 w 607595"/>
              <a:gd name="connsiteY86" fmla="*/ 257274 h 567958"/>
              <a:gd name="connsiteX87" fmla="*/ 120709 w 607595"/>
              <a:gd name="connsiteY87" fmla="*/ 220836 h 567958"/>
              <a:gd name="connsiteX88" fmla="*/ 441756 w 607595"/>
              <a:gd name="connsiteY88" fmla="*/ 108389 h 567958"/>
              <a:gd name="connsiteX89" fmla="*/ 489811 w 607595"/>
              <a:gd name="connsiteY89" fmla="*/ 156374 h 567958"/>
              <a:gd name="connsiteX90" fmla="*/ 441756 w 607595"/>
              <a:gd name="connsiteY90" fmla="*/ 204359 h 567958"/>
              <a:gd name="connsiteX91" fmla="*/ 393701 w 607595"/>
              <a:gd name="connsiteY91" fmla="*/ 156374 h 567958"/>
              <a:gd name="connsiteX92" fmla="*/ 441756 w 607595"/>
              <a:gd name="connsiteY92" fmla="*/ 108389 h 567958"/>
              <a:gd name="connsiteX93" fmla="*/ 165846 w 607595"/>
              <a:gd name="connsiteY93" fmla="*/ 108389 h 567958"/>
              <a:gd name="connsiteX94" fmla="*/ 213901 w 607595"/>
              <a:gd name="connsiteY94" fmla="*/ 156374 h 567958"/>
              <a:gd name="connsiteX95" fmla="*/ 165846 w 607595"/>
              <a:gd name="connsiteY95" fmla="*/ 204359 h 567958"/>
              <a:gd name="connsiteX96" fmla="*/ 117791 w 607595"/>
              <a:gd name="connsiteY96" fmla="*/ 156374 h 567958"/>
              <a:gd name="connsiteX97" fmla="*/ 165846 w 607595"/>
              <a:gd name="connsiteY97" fmla="*/ 108389 h 567958"/>
              <a:gd name="connsiteX98" fmla="*/ 292227 w 607595"/>
              <a:gd name="connsiteY98" fmla="*/ 0 h 567958"/>
              <a:gd name="connsiteX99" fmla="*/ 378317 w 607595"/>
              <a:gd name="connsiteY99" fmla="*/ 61832 h 567958"/>
              <a:gd name="connsiteX100" fmla="*/ 292227 w 607595"/>
              <a:gd name="connsiteY100" fmla="*/ 123753 h 567958"/>
              <a:gd name="connsiteX101" fmla="*/ 265430 w 607595"/>
              <a:gd name="connsiteY101" fmla="*/ 120644 h 567958"/>
              <a:gd name="connsiteX102" fmla="*/ 231600 w 607595"/>
              <a:gd name="connsiteY102" fmla="*/ 139922 h 567958"/>
              <a:gd name="connsiteX103" fmla="*/ 224300 w 607595"/>
              <a:gd name="connsiteY103" fmla="*/ 139122 h 567958"/>
              <a:gd name="connsiteX104" fmla="*/ 223053 w 607595"/>
              <a:gd name="connsiteY104" fmla="*/ 131837 h 567958"/>
              <a:gd name="connsiteX105" fmla="*/ 234983 w 607595"/>
              <a:gd name="connsiteY105" fmla="*/ 108117 h 567958"/>
              <a:gd name="connsiteX106" fmla="*/ 206138 w 607595"/>
              <a:gd name="connsiteY106" fmla="*/ 61832 h 567958"/>
              <a:gd name="connsiteX107" fmla="*/ 292227 w 607595"/>
              <a:gd name="connsiteY107" fmla="*/ 0 h 5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7595" h="567958">
                <a:moveTo>
                  <a:pt x="397216" y="418311"/>
                </a:moveTo>
                <a:lnTo>
                  <a:pt x="421693" y="480256"/>
                </a:lnTo>
                <a:lnTo>
                  <a:pt x="432551" y="452172"/>
                </a:lnTo>
                <a:lnTo>
                  <a:pt x="429436" y="452172"/>
                </a:lnTo>
                <a:cubicBezTo>
                  <a:pt x="419468" y="452172"/>
                  <a:pt x="411368" y="444173"/>
                  <a:pt x="411368" y="434219"/>
                </a:cubicBezTo>
                <a:cubicBezTo>
                  <a:pt x="411368" y="427376"/>
                  <a:pt x="415195" y="421511"/>
                  <a:pt x="420803" y="418400"/>
                </a:cubicBezTo>
                <a:close/>
                <a:moveTo>
                  <a:pt x="210442" y="418311"/>
                </a:moveTo>
                <a:lnTo>
                  <a:pt x="186851" y="418400"/>
                </a:lnTo>
                <a:cubicBezTo>
                  <a:pt x="192460" y="421511"/>
                  <a:pt x="196198" y="427376"/>
                  <a:pt x="196198" y="434219"/>
                </a:cubicBezTo>
                <a:cubicBezTo>
                  <a:pt x="196198" y="444173"/>
                  <a:pt x="188187" y="452172"/>
                  <a:pt x="178216" y="452172"/>
                </a:cubicBezTo>
                <a:lnTo>
                  <a:pt x="175101" y="452172"/>
                </a:lnTo>
                <a:lnTo>
                  <a:pt x="185961" y="480256"/>
                </a:lnTo>
                <a:close/>
                <a:moveTo>
                  <a:pt x="486844" y="220836"/>
                </a:moveTo>
                <a:cubicBezTo>
                  <a:pt x="507137" y="220658"/>
                  <a:pt x="523692" y="237100"/>
                  <a:pt x="523603" y="257363"/>
                </a:cubicBezTo>
                <a:lnTo>
                  <a:pt x="523247" y="380807"/>
                </a:lnTo>
                <a:cubicBezTo>
                  <a:pt x="523247" y="390494"/>
                  <a:pt x="519331" y="399826"/>
                  <a:pt x="512478" y="406580"/>
                </a:cubicBezTo>
                <a:cubicBezTo>
                  <a:pt x="507582" y="411379"/>
                  <a:pt x="501530" y="414667"/>
                  <a:pt x="494944" y="416178"/>
                </a:cubicBezTo>
                <a:lnTo>
                  <a:pt x="540781" y="416178"/>
                </a:lnTo>
                <a:lnTo>
                  <a:pt x="571844" y="258340"/>
                </a:lnTo>
                <a:cubicBezTo>
                  <a:pt x="573802" y="248564"/>
                  <a:pt x="583237" y="242254"/>
                  <a:pt x="593027" y="244120"/>
                </a:cubicBezTo>
                <a:cubicBezTo>
                  <a:pt x="602818" y="246076"/>
                  <a:pt x="609137" y="255496"/>
                  <a:pt x="607268" y="265272"/>
                </a:cubicBezTo>
                <a:lnTo>
                  <a:pt x="573268" y="437685"/>
                </a:lnTo>
                <a:cubicBezTo>
                  <a:pt x="571666" y="446128"/>
                  <a:pt x="564279" y="452172"/>
                  <a:pt x="555645" y="452172"/>
                </a:cubicBezTo>
                <a:lnTo>
                  <a:pt x="552530" y="452172"/>
                </a:lnTo>
                <a:lnTo>
                  <a:pt x="590891" y="551532"/>
                </a:lnTo>
                <a:cubicBezTo>
                  <a:pt x="593294" y="557664"/>
                  <a:pt x="590179" y="564685"/>
                  <a:pt x="583949" y="566995"/>
                </a:cubicBezTo>
                <a:cubicBezTo>
                  <a:pt x="577807" y="569395"/>
                  <a:pt x="570865" y="566373"/>
                  <a:pt x="568462" y="560152"/>
                </a:cubicBezTo>
                <a:lnTo>
                  <a:pt x="526718" y="452172"/>
                </a:lnTo>
                <a:lnTo>
                  <a:pt x="458274" y="452172"/>
                </a:lnTo>
                <a:lnTo>
                  <a:pt x="434776" y="513139"/>
                </a:lnTo>
                <a:lnTo>
                  <a:pt x="442342" y="532246"/>
                </a:lnTo>
                <a:cubicBezTo>
                  <a:pt x="447593" y="545666"/>
                  <a:pt x="441007" y="560774"/>
                  <a:pt x="427656" y="566107"/>
                </a:cubicBezTo>
                <a:cubicBezTo>
                  <a:pt x="414216" y="571439"/>
                  <a:pt x="398996" y="564862"/>
                  <a:pt x="393745" y="551443"/>
                </a:cubicBezTo>
                <a:lnTo>
                  <a:pt x="334379" y="401781"/>
                </a:lnTo>
                <a:cubicBezTo>
                  <a:pt x="331175" y="393693"/>
                  <a:pt x="332243" y="384628"/>
                  <a:pt x="337138" y="377430"/>
                </a:cubicBezTo>
                <a:cubicBezTo>
                  <a:pt x="342033" y="370231"/>
                  <a:pt x="350222" y="365965"/>
                  <a:pt x="358766" y="366054"/>
                </a:cubicBezTo>
                <a:lnTo>
                  <a:pt x="439227" y="366321"/>
                </a:lnTo>
                <a:cubicBezTo>
                  <a:pt x="450352" y="364543"/>
                  <a:pt x="458452" y="357433"/>
                  <a:pt x="462012" y="348191"/>
                </a:cubicBezTo>
                <a:cubicBezTo>
                  <a:pt x="470200" y="326950"/>
                  <a:pt x="477321" y="304376"/>
                  <a:pt x="482305" y="281003"/>
                </a:cubicBezTo>
                <a:lnTo>
                  <a:pt x="448483" y="341614"/>
                </a:lnTo>
                <a:cubicBezTo>
                  <a:pt x="444567" y="348546"/>
                  <a:pt x="437357" y="352812"/>
                  <a:pt x="429436" y="352812"/>
                </a:cubicBezTo>
                <a:lnTo>
                  <a:pt x="341766" y="352812"/>
                </a:lnTo>
                <a:cubicBezTo>
                  <a:pt x="329751" y="352812"/>
                  <a:pt x="319960" y="343036"/>
                  <a:pt x="319960" y="331038"/>
                </a:cubicBezTo>
                <a:cubicBezTo>
                  <a:pt x="319960" y="319040"/>
                  <a:pt x="329751" y="309353"/>
                  <a:pt x="341766" y="309353"/>
                </a:cubicBezTo>
                <a:lnTo>
                  <a:pt x="416619" y="309353"/>
                </a:lnTo>
                <a:lnTo>
                  <a:pt x="449551" y="250342"/>
                </a:lnTo>
                <a:lnTo>
                  <a:pt x="417598" y="285891"/>
                </a:lnTo>
                <a:lnTo>
                  <a:pt x="417153" y="258074"/>
                </a:lnTo>
                <a:cubicBezTo>
                  <a:pt x="416797" y="237811"/>
                  <a:pt x="433085" y="221191"/>
                  <a:pt x="453378" y="221014"/>
                </a:cubicBezTo>
                <a:close/>
                <a:moveTo>
                  <a:pt x="120709" y="220836"/>
                </a:moveTo>
                <a:lnTo>
                  <a:pt x="154270" y="221014"/>
                </a:lnTo>
                <a:cubicBezTo>
                  <a:pt x="174566" y="221191"/>
                  <a:pt x="190768" y="237811"/>
                  <a:pt x="190501" y="258074"/>
                </a:cubicBezTo>
                <a:lnTo>
                  <a:pt x="190056" y="285891"/>
                </a:lnTo>
                <a:lnTo>
                  <a:pt x="158009" y="250342"/>
                </a:lnTo>
                <a:lnTo>
                  <a:pt x="190946" y="309353"/>
                </a:lnTo>
                <a:lnTo>
                  <a:pt x="265902" y="309353"/>
                </a:lnTo>
                <a:cubicBezTo>
                  <a:pt x="277920" y="309353"/>
                  <a:pt x="287712" y="319040"/>
                  <a:pt x="287712" y="331038"/>
                </a:cubicBezTo>
                <a:cubicBezTo>
                  <a:pt x="287712" y="343036"/>
                  <a:pt x="277920" y="352812"/>
                  <a:pt x="265902" y="352812"/>
                </a:cubicBezTo>
                <a:lnTo>
                  <a:pt x="178216" y="352812"/>
                </a:lnTo>
                <a:cubicBezTo>
                  <a:pt x="170293" y="352812"/>
                  <a:pt x="162994" y="348546"/>
                  <a:pt x="159166" y="341614"/>
                </a:cubicBezTo>
                <a:lnTo>
                  <a:pt x="125249" y="281003"/>
                </a:lnTo>
                <a:lnTo>
                  <a:pt x="145635" y="348191"/>
                </a:lnTo>
                <a:cubicBezTo>
                  <a:pt x="149195" y="357344"/>
                  <a:pt x="157474" y="364543"/>
                  <a:pt x="167890" y="366232"/>
                </a:cubicBezTo>
                <a:cubicBezTo>
                  <a:pt x="168780" y="366321"/>
                  <a:pt x="163350" y="366321"/>
                  <a:pt x="248899" y="366054"/>
                </a:cubicBezTo>
                <a:lnTo>
                  <a:pt x="248988" y="366054"/>
                </a:lnTo>
                <a:cubicBezTo>
                  <a:pt x="257623" y="366054"/>
                  <a:pt x="265724" y="370320"/>
                  <a:pt x="270531" y="377430"/>
                </a:cubicBezTo>
                <a:cubicBezTo>
                  <a:pt x="275427" y="384628"/>
                  <a:pt x="276406" y="393693"/>
                  <a:pt x="273291" y="401781"/>
                </a:cubicBezTo>
                <a:lnTo>
                  <a:pt x="213914" y="551443"/>
                </a:lnTo>
                <a:cubicBezTo>
                  <a:pt x="208572" y="564862"/>
                  <a:pt x="193439" y="571439"/>
                  <a:pt x="179997" y="566107"/>
                </a:cubicBezTo>
                <a:cubicBezTo>
                  <a:pt x="166555" y="560774"/>
                  <a:pt x="159967" y="545666"/>
                  <a:pt x="165308" y="532246"/>
                </a:cubicBezTo>
                <a:lnTo>
                  <a:pt x="172875" y="513139"/>
                </a:lnTo>
                <a:lnTo>
                  <a:pt x="149284" y="452172"/>
                </a:lnTo>
                <a:lnTo>
                  <a:pt x="80827" y="452172"/>
                </a:lnTo>
                <a:lnTo>
                  <a:pt x="39166" y="560152"/>
                </a:lnTo>
                <a:cubicBezTo>
                  <a:pt x="36762" y="566373"/>
                  <a:pt x="29818" y="569395"/>
                  <a:pt x="23587" y="566995"/>
                </a:cubicBezTo>
                <a:cubicBezTo>
                  <a:pt x="17444" y="564596"/>
                  <a:pt x="14329" y="557664"/>
                  <a:pt x="16732" y="551532"/>
                </a:cubicBezTo>
                <a:lnTo>
                  <a:pt x="55100" y="452172"/>
                </a:lnTo>
                <a:lnTo>
                  <a:pt x="51985" y="452172"/>
                </a:lnTo>
                <a:cubicBezTo>
                  <a:pt x="43350" y="452172"/>
                  <a:pt x="35961" y="446128"/>
                  <a:pt x="34269" y="437685"/>
                </a:cubicBezTo>
                <a:lnTo>
                  <a:pt x="352" y="265272"/>
                </a:lnTo>
                <a:cubicBezTo>
                  <a:pt x="-1606" y="255496"/>
                  <a:pt x="4804" y="246076"/>
                  <a:pt x="14596" y="244120"/>
                </a:cubicBezTo>
                <a:cubicBezTo>
                  <a:pt x="24299" y="242254"/>
                  <a:pt x="33824" y="248564"/>
                  <a:pt x="35694" y="258340"/>
                </a:cubicBezTo>
                <a:lnTo>
                  <a:pt x="66851" y="416178"/>
                </a:lnTo>
                <a:lnTo>
                  <a:pt x="112697" y="416178"/>
                </a:lnTo>
                <a:cubicBezTo>
                  <a:pt x="106109" y="414667"/>
                  <a:pt x="99967" y="411379"/>
                  <a:pt x="95160" y="406580"/>
                </a:cubicBezTo>
                <a:cubicBezTo>
                  <a:pt x="88216" y="399826"/>
                  <a:pt x="84388" y="390494"/>
                  <a:pt x="84299" y="380807"/>
                </a:cubicBezTo>
                <a:lnTo>
                  <a:pt x="84032" y="257274"/>
                </a:lnTo>
                <a:cubicBezTo>
                  <a:pt x="83943" y="237100"/>
                  <a:pt x="100412" y="220658"/>
                  <a:pt x="120709" y="220836"/>
                </a:cubicBezTo>
                <a:close/>
                <a:moveTo>
                  <a:pt x="441756" y="108389"/>
                </a:moveTo>
                <a:cubicBezTo>
                  <a:pt x="468296" y="108389"/>
                  <a:pt x="489811" y="129873"/>
                  <a:pt x="489811" y="156374"/>
                </a:cubicBezTo>
                <a:cubicBezTo>
                  <a:pt x="489811" y="182875"/>
                  <a:pt x="468296" y="204359"/>
                  <a:pt x="441756" y="204359"/>
                </a:cubicBezTo>
                <a:cubicBezTo>
                  <a:pt x="415216" y="204359"/>
                  <a:pt x="393701" y="182875"/>
                  <a:pt x="393701" y="156374"/>
                </a:cubicBezTo>
                <a:cubicBezTo>
                  <a:pt x="393701" y="129873"/>
                  <a:pt x="415216" y="108389"/>
                  <a:pt x="441756" y="108389"/>
                </a:cubicBezTo>
                <a:close/>
                <a:moveTo>
                  <a:pt x="165846" y="108389"/>
                </a:moveTo>
                <a:cubicBezTo>
                  <a:pt x="192386" y="108389"/>
                  <a:pt x="213901" y="129873"/>
                  <a:pt x="213901" y="156374"/>
                </a:cubicBezTo>
                <a:cubicBezTo>
                  <a:pt x="213901" y="182875"/>
                  <a:pt x="192386" y="204359"/>
                  <a:pt x="165846" y="204359"/>
                </a:cubicBezTo>
                <a:cubicBezTo>
                  <a:pt x="139306" y="204359"/>
                  <a:pt x="117791" y="182875"/>
                  <a:pt x="117791" y="156374"/>
                </a:cubicBezTo>
                <a:cubicBezTo>
                  <a:pt x="117791" y="129873"/>
                  <a:pt x="139306" y="108389"/>
                  <a:pt x="165846" y="108389"/>
                </a:cubicBezTo>
                <a:close/>
                <a:moveTo>
                  <a:pt x="292227" y="0"/>
                </a:moveTo>
                <a:cubicBezTo>
                  <a:pt x="339768" y="0"/>
                  <a:pt x="378317" y="27718"/>
                  <a:pt x="378317" y="61832"/>
                </a:cubicBezTo>
                <a:cubicBezTo>
                  <a:pt x="378317" y="96035"/>
                  <a:pt x="339768" y="123753"/>
                  <a:pt x="292227" y="123753"/>
                </a:cubicBezTo>
                <a:cubicBezTo>
                  <a:pt x="282880" y="123753"/>
                  <a:pt x="273888" y="122687"/>
                  <a:pt x="265430" y="120644"/>
                </a:cubicBezTo>
                <a:lnTo>
                  <a:pt x="231600" y="139922"/>
                </a:lnTo>
                <a:cubicBezTo>
                  <a:pt x="229285" y="141343"/>
                  <a:pt x="226258" y="140988"/>
                  <a:pt x="224300" y="139122"/>
                </a:cubicBezTo>
                <a:cubicBezTo>
                  <a:pt x="222341" y="137256"/>
                  <a:pt x="221807" y="134325"/>
                  <a:pt x="223053" y="131837"/>
                </a:cubicBezTo>
                <a:lnTo>
                  <a:pt x="234983" y="108117"/>
                </a:lnTo>
                <a:cubicBezTo>
                  <a:pt x="217266" y="96746"/>
                  <a:pt x="206138" y="80222"/>
                  <a:pt x="206138" y="61832"/>
                </a:cubicBezTo>
                <a:cubicBezTo>
                  <a:pt x="206138" y="27718"/>
                  <a:pt x="244687" y="0"/>
                  <a:pt x="292227" y="0"/>
                </a:cubicBezTo>
                <a:close/>
              </a:path>
            </a:pathLst>
          </a:custGeom>
          <a:solidFill>
            <a:schemeClr val="bg1"/>
          </a:solidFill>
          <a:ln>
            <a:noFill/>
          </a:ln>
        </p:spPr>
        <p:txBody>
          <a:bodyPr/>
          <a:lstStyle/>
          <a:p>
            <a:endParaRPr lang="zh-CN" altLang="en-US"/>
          </a:p>
        </p:txBody>
      </p:sp>
      <p:sp>
        <p:nvSpPr>
          <p:cNvPr id="54" name="任意多边形: 形状 53"/>
          <p:cNvSpPr/>
          <p:nvPr/>
        </p:nvSpPr>
        <p:spPr>
          <a:xfrm>
            <a:off x="1397875" y="8960183"/>
            <a:ext cx="484534" cy="663988"/>
          </a:xfrm>
          <a:custGeom>
            <a:avLst/>
            <a:gdLst>
              <a:gd name="connsiteX0" fmla="*/ 36080 w 324718"/>
              <a:gd name="connsiteY0" fmla="*/ 128685 h 444984"/>
              <a:gd name="connsiteX1" fmla="*/ 46904 w 324718"/>
              <a:gd name="connsiteY1" fmla="*/ 128685 h 444984"/>
              <a:gd name="connsiteX2" fmla="*/ 82984 w 324718"/>
              <a:gd name="connsiteY2" fmla="*/ 165967 h 444984"/>
              <a:gd name="connsiteX3" fmla="*/ 119063 w 324718"/>
              <a:gd name="connsiteY3" fmla="*/ 128685 h 444984"/>
              <a:gd name="connsiteX4" fmla="*/ 222492 w 324718"/>
              <a:gd name="connsiteY4" fmla="*/ 128685 h 444984"/>
              <a:gd name="connsiteX5" fmla="*/ 251356 w 324718"/>
              <a:gd name="connsiteY5" fmla="*/ 159954 h 444984"/>
              <a:gd name="connsiteX6" fmla="*/ 222492 w 324718"/>
              <a:gd name="connsiteY6" fmla="*/ 181602 h 444984"/>
              <a:gd name="connsiteX7" fmla="*/ 133495 w 324718"/>
              <a:gd name="connsiteY7" fmla="*/ 181602 h 444984"/>
              <a:gd name="connsiteX8" fmla="*/ 133495 w 324718"/>
              <a:gd name="connsiteY8" fmla="*/ 418526 h 444984"/>
              <a:gd name="connsiteX9" fmla="*/ 108239 w 324718"/>
              <a:gd name="connsiteY9" fmla="*/ 444984 h 444984"/>
              <a:gd name="connsiteX10" fmla="*/ 82984 w 324718"/>
              <a:gd name="connsiteY10" fmla="*/ 418526 h 444984"/>
              <a:gd name="connsiteX11" fmla="*/ 57728 w 324718"/>
              <a:gd name="connsiteY11" fmla="*/ 444984 h 444984"/>
              <a:gd name="connsiteX12" fmla="*/ 32472 w 324718"/>
              <a:gd name="connsiteY12" fmla="*/ 418526 h 444984"/>
              <a:gd name="connsiteX13" fmla="*/ 32472 w 324718"/>
              <a:gd name="connsiteY13" fmla="*/ 292247 h 444984"/>
              <a:gd name="connsiteX14" fmla="*/ 36080 w 324718"/>
              <a:gd name="connsiteY14" fmla="*/ 281423 h 444984"/>
              <a:gd name="connsiteX15" fmla="*/ 0 w 324718"/>
              <a:gd name="connsiteY15" fmla="*/ 247748 h 444984"/>
              <a:gd name="connsiteX16" fmla="*/ 0 w 324718"/>
              <a:gd name="connsiteY16" fmla="*/ 165967 h 444984"/>
              <a:gd name="connsiteX17" fmla="*/ 36080 w 324718"/>
              <a:gd name="connsiteY17" fmla="*/ 128685 h 444984"/>
              <a:gd name="connsiteX18" fmla="*/ 285031 w 324718"/>
              <a:gd name="connsiteY18" fmla="*/ 25257 h 444984"/>
              <a:gd name="connsiteX19" fmla="*/ 256167 w 324718"/>
              <a:gd name="connsiteY19" fmla="*/ 61337 h 444984"/>
              <a:gd name="connsiteX20" fmla="*/ 285031 w 324718"/>
              <a:gd name="connsiteY20" fmla="*/ 97416 h 444984"/>
              <a:gd name="connsiteX21" fmla="*/ 310287 w 324718"/>
              <a:gd name="connsiteY21" fmla="*/ 61337 h 444984"/>
              <a:gd name="connsiteX22" fmla="*/ 285031 w 324718"/>
              <a:gd name="connsiteY22" fmla="*/ 25257 h 444984"/>
              <a:gd name="connsiteX23" fmla="*/ 205655 w 324718"/>
              <a:gd name="connsiteY23" fmla="*/ 21648 h 444984"/>
              <a:gd name="connsiteX24" fmla="*/ 180399 w 324718"/>
              <a:gd name="connsiteY24" fmla="*/ 57729 h 444984"/>
              <a:gd name="connsiteX25" fmla="*/ 205655 w 324718"/>
              <a:gd name="connsiteY25" fmla="*/ 97416 h 444984"/>
              <a:gd name="connsiteX26" fmla="*/ 230911 w 324718"/>
              <a:gd name="connsiteY26" fmla="*/ 57729 h 444984"/>
              <a:gd name="connsiteX27" fmla="*/ 205655 w 324718"/>
              <a:gd name="connsiteY27" fmla="*/ 21648 h 444984"/>
              <a:gd name="connsiteX28" fmla="*/ 205655 w 324718"/>
              <a:gd name="connsiteY28" fmla="*/ 0 h 444984"/>
              <a:gd name="connsiteX29" fmla="*/ 241735 w 324718"/>
              <a:gd name="connsiteY29" fmla="*/ 25257 h 444984"/>
              <a:gd name="connsiteX30" fmla="*/ 263383 w 324718"/>
              <a:gd name="connsiteY30" fmla="*/ 10824 h 444984"/>
              <a:gd name="connsiteX31" fmla="*/ 285031 w 324718"/>
              <a:gd name="connsiteY31" fmla="*/ 3608 h 444984"/>
              <a:gd name="connsiteX32" fmla="*/ 324718 w 324718"/>
              <a:gd name="connsiteY32" fmla="*/ 61337 h 444984"/>
              <a:gd name="connsiteX33" fmla="*/ 285031 w 324718"/>
              <a:gd name="connsiteY33" fmla="*/ 119064 h 444984"/>
              <a:gd name="connsiteX34" fmla="*/ 234519 w 324718"/>
              <a:gd name="connsiteY34" fmla="*/ 101024 h 444984"/>
              <a:gd name="connsiteX35" fmla="*/ 205655 w 324718"/>
              <a:gd name="connsiteY35" fmla="*/ 119064 h 444984"/>
              <a:gd name="connsiteX36" fmla="*/ 119064 w 324718"/>
              <a:gd name="connsiteY36" fmla="*/ 97416 h 444984"/>
              <a:gd name="connsiteX37" fmla="*/ 82984 w 324718"/>
              <a:gd name="connsiteY37" fmla="*/ 115456 h 444984"/>
              <a:gd name="connsiteX38" fmla="*/ 39688 w 324718"/>
              <a:gd name="connsiteY38" fmla="*/ 72161 h 444984"/>
              <a:gd name="connsiteX39" fmla="*/ 82984 w 324718"/>
              <a:gd name="connsiteY39" fmla="*/ 25257 h 444984"/>
              <a:gd name="connsiteX40" fmla="*/ 122672 w 324718"/>
              <a:gd name="connsiteY40" fmla="*/ 50513 h 444984"/>
              <a:gd name="connsiteX41" fmla="*/ 176791 w 324718"/>
              <a:gd name="connsiteY41" fmla="*/ 14432 h 444984"/>
              <a:gd name="connsiteX42" fmla="*/ 205655 w 324718"/>
              <a:gd name="connsiteY42" fmla="*/ 0 h 44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4718" h="444984">
                <a:moveTo>
                  <a:pt x="36080" y="128685"/>
                </a:moveTo>
                <a:cubicBezTo>
                  <a:pt x="36080" y="128685"/>
                  <a:pt x="36080" y="128685"/>
                  <a:pt x="46904" y="128685"/>
                </a:cubicBezTo>
                <a:cubicBezTo>
                  <a:pt x="46904" y="128685"/>
                  <a:pt x="46904" y="128685"/>
                  <a:pt x="82984" y="165967"/>
                </a:cubicBezTo>
                <a:cubicBezTo>
                  <a:pt x="82984" y="165967"/>
                  <a:pt x="82984" y="165967"/>
                  <a:pt x="119063" y="128685"/>
                </a:cubicBezTo>
                <a:cubicBezTo>
                  <a:pt x="119063" y="128685"/>
                  <a:pt x="208060" y="128685"/>
                  <a:pt x="222492" y="128685"/>
                </a:cubicBezTo>
                <a:cubicBezTo>
                  <a:pt x="236924" y="128685"/>
                  <a:pt x="251356" y="139509"/>
                  <a:pt x="251356" y="159954"/>
                </a:cubicBezTo>
                <a:cubicBezTo>
                  <a:pt x="251356" y="174386"/>
                  <a:pt x="236924" y="181602"/>
                  <a:pt x="222492" y="181602"/>
                </a:cubicBezTo>
                <a:cubicBezTo>
                  <a:pt x="211668" y="181602"/>
                  <a:pt x="133495" y="181602"/>
                  <a:pt x="133495" y="181602"/>
                </a:cubicBezTo>
                <a:cubicBezTo>
                  <a:pt x="133495" y="181602"/>
                  <a:pt x="133495" y="181602"/>
                  <a:pt x="133495" y="418526"/>
                </a:cubicBezTo>
                <a:cubicBezTo>
                  <a:pt x="133495" y="434160"/>
                  <a:pt x="122671" y="444984"/>
                  <a:pt x="108239" y="444984"/>
                </a:cubicBezTo>
                <a:cubicBezTo>
                  <a:pt x="97415" y="444984"/>
                  <a:pt x="82984" y="432958"/>
                  <a:pt x="82984" y="418526"/>
                </a:cubicBezTo>
                <a:cubicBezTo>
                  <a:pt x="82984" y="434160"/>
                  <a:pt x="72160" y="444984"/>
                  <a:pt x="57728" y="444984"/>
                </a:cubicBezTo>
                <a:cubicBezTo>
                  <a:pt x="43296" y="444984"/>
                  <a:pt x="32472" y="432958"/>
                  <a:pt x="32472" y="418526"/>
                </a:cubicBezTo>
                <a:cubicBezTo>
                  <a:pt x="32472" y="418526"/>
                  <a:pt x="32472" y="418526"/>
                  <a:pt x="32472" y="292247"/>
                </a:cubicBezTo>
                <a:cubicBezTo>
                  <a:pt x="32472" y="288639"/>
                  <a:pt x="36080" y="285031"/>
                  <a:pt x="36080" y="281423"/>
                </a:cubicBezTo>
                <a:cubicBezTo>
                  <a:pt x="14432" y="281423"/>
                  <a:pt x="0" y="265788"/>
                  <a:pt x="0" y="247748"/>
                </a:cubicBezTo>
                <a:cubicBezTo>
                  <a:pt x="0" y="247748"/>
                  <a:pt x="0" y="247748"/>
                  <a:pt x="0" y="165967"/>
                </a:cubicBezTo>
                <a:cubicBezTo>
                  <a:pt x="0" y="146725"/>
                  <a:pt x="14432" y="128685"/>
                  <a:pt x="36080" y="128685"/>
                </a:cubicBezTo>
                <a:close/>
                <a:moveTo>
                  <a:pt x="285031" y="25257"/>
                </a:moveTo>
                <a:cubicBezTo>
                  <a:pt x="270599" y="25257"/>
                  <a:pt x="256167" y="39689"/>
                  <a:pt x="256167" y="61337"/>
                </a:cubicBezTo>
                <a:cubicBezTo>
                  <a:pt x="256167" y="82984"/>
                  <a:pt x="270599" y="97416"/>
                  <a:pt x="285031" y="97416"/>
                </a:cubicBezTo>
                <a:cubicBezTo>
                  <a:pt x="299463" y="97416"/>
                  <a:pt x="310287" y="82984"/>
                  <a:pt x="310287" y="61337"/>
                </a:cubicBezTo>
                <a:cubicBezTo>
                  <a:pt x="310287" y="39689"/>
                  <a:pt x="299463" y="25257"/>
                  <a:pt x="285031" y="25257"/>
                </a:cubicBezTo>
                <a:close/>
                <a:moveTo>
                  <a:pt x="205655" y="21648"/>
                </a:moveTo>
                <a:cubicBezTo>
                  <a:pt x="191223" y="21648"/>
                  <a:pt x="180399" y="39689"/>
                  <a:pt x="180399" y="57729"/>
                </a:cubicBezTo>
                <a:cubicBezTo>
                  <a:pt x="180399" y="79376"/>
                  <a:pt x="191223" y="97416"/>
                  <a:pt x="205655" y="97416"/>
                </a:cubicBezTo>
                <a:cubicBezTo>
                  <a:pt x="220087" y="97416"/>
                  <a:pt x="230911" y="79376"/>
                  <a:pt x="230911" y="57729"/>
                </a:cubicBezTo>
                <a:cubicBezTo>
                  <a:pt x="230911" y="39689"/>
                  <a:pt x="220087" y="21648"/>
                  <a:pt x="205655" y="21648"/>
                </a:cubicBezTo>
                <a:close/>
                <a:moveTo>
                  <a:pt x="205655" y="0"/>
                </a:moveTo>
                <a:cubicBezTo>
                  <a:pt x="220087" y="0"/>
                  <a:pt x="230911" y="10824"/>
                  <a:pt x="241735" y="25257"/>
                </a:cubicBezTo>
                <a:cubicBezTo>
                  <a:pt x="241735" y="25257"/>
                  <a:pt x="241735" y="25257"/>
                  <a:pt x="263383" y="10824"/>
                </a:cubicBezTo>
                <a:cubicBezTo>
                  <a:pt x="270599" y="7216"/>
                  <a:pt x="274207" y="3608"/>
                  <a:pt x="285031" y="3608"/>
                </a:cubicBezTo>
                <a:cubicBezTo>
                  <a:pt x="306679" y="3608"/>
                  <a:pt x="324718" y="28865"/>
                  <a:pt x="324718" y="61337"/>
                </a:cubicBezTo>
                <a:cubicBezTo>
                  <a:pt x="324718" y="93808"/>
                  <a:pt x="306679" y="119064"/>
                  <a:pt x="285031" y="119064"/>
                </a:cubicBezTo>
                <a:cubicBezTo>
                  <a:pt x="270599" y="119064"/>
                  <a:pt x="234519" y="101024"/>
                  <a:pt x="234519" y="101024"/>
                </a:cubicBezTo>
                <a:cubicBezTo>
                  <a:pt x="227303" y="111848"/>
                  <a:pt x="216479" y="119064"/>
                  <a:pt x="205655" y="119064"/>
                </a:cubicBezTo>
                <a:cubicBezTo>
                  <a:pt x="202047" y="119064"/>
                  <a:pt x="133495" y="101024"/>
                  <a:pt x="119064" y="97416"/>
                </a:cubicBezTo>
                <a:cubicBezTo>
                  <a:pt x="111848" y="108240"/>
                  <a:pt x="97416" y="115456"/>
                  <a:pt x="82984" y="115456"/>
                </a:cubicBezTo>
                <a:cubicBezTo>
                  <a:pt x="61336" y="115456"/>
                  <a:pt x="39688" y="93808"/>
                  <a:pt x="39688" y="72161"/>
                </a:cubicBezTo>
                <a:cubicBezTo>
                  <a:pt x="39688" y="46905"/>
                  <a:pt x="61336" y="25257"/>
                  <a:pt x="82984" y="25257"/>
                </a:cubicBezTo>
                <a:cubicBezTo>
                  <a:pt x="101024" y="25257"/>
                  <a:pt x="115456" y="36081"/>
                  <a:pt x="122672" y="50513"/>
                </a:cubicBezTo>
                <a:cubicBezTo>
                  <a:pt x="133495" y="39689"/>
                  <a:pt x="169575" y="18040"/>
                  <a:pt x="176791" y="14432"/>
                </a:cubicBezTo>
                <a:cubicBezTo>
                  <a:pt x="187615" y="7216"/>
                  <a:pt x="194831" y="0"/>
                  <a:pt x="205655" y="0"/>
                </a:cubicBezTo>
                <a:close/>
              </a:path>
            </a:pathLst>
          </a:custGeom>
          <a:solidFill>
            <a:schemeClr val="bg1"/>
          </a:solidFill>
          <a:ln>
            <a:noFill/>
          </a:ln>
        </p:spPr>
        <p:txBody>
          <a:bodyPr/>
          <a:lstStyle/>
          <a:p>
            <a:endParaRPr lang="zh-CN" altLang="en-US"/>
          </a:p>
        </p:txBody>
      </p:sp>
      <p:sp>
        <p:nvSpPr>
          <p:cNvPr id="8" name="矩形 7"/>
          <p:cNvSpPr/>
          <p:nvPr/>
        </p:nvSpPr>
        <p:spPr>
          <a:xfrm>
            <a:off x="2877523" y="367391"/>
            <a:ext cx="1415772"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项目背景</a:t>
            </a:r>
            <a:endParaRPr lang="zh-CN" altLang="en-US" sz="2400" b="1" dirty="0">
              <a:solidFill>
                <a:schemeClr val="bg1"/>
              </a:solidFill>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6142" y="-325037"/>
            <a:ext cx="2147028" cy="17761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 y="0"/>
            <a:ext cx="7199316" cy="10798970"/>
          </a:xfrm>
          <a:prstGeom prst="rect">
            <a:avLst/>
          </a:prstGeom>
        </p:spPr>
      </p:pic>
      <p:sp>
        <p:nvSpPr>
          <p:cNvPr id="19" name="矩形 18"/>
          <p:cNvSpPr/>
          <p:nvPr/>
        </p:nvSpPr>
        <p:spPr>
          <a:xfrm>
            <a:off x="794" y="0"/>
            <a:ext cx="7199312" cy="10798970"/>
          </a:xfrm>
          <a:prstGeom prst="rect">
            <a:avLst/>
          </a:prstGeom>
          <a:gradFill>
            <a:gsLst>
              <a:gs pos="0">
                <a:schemeClr val="tx1">
                  <a:alpha val="0"/>
                </a:schemeClr>
              </a:gs>
              <a:gs pos="50000">
                <a:srgbClr val="000000">
                  <a:alpha val="49000"/>
                </a:srgb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http://5b0988e595225.cdn.sohucs.com/images/20181015/3a9ab808b5e645b981d0483309ed8c5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3734" y="1128914"/>
            <a:ext cx="4062476" cy="228514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687418" y="2314917"/>
            <a:ext cx="2352012" cy="954107"/>
          </a:xfrm>
          <a:prstGeom prst="rect">
            <a:avLst/>
          </a:prstGeom>
        </p:spPr>
        <p:txBody>
          <a:bodyPr wrap="square">
            <a:spAutoFit/>
          </a:bodyPr>
          <a:lstStyle/>
          <a:p>
            <a:r>
              <a:rPr lang="zh-CN" altLang="en-US" sz="2800" b="1" dirty="0">
                <a:solidFill>
                  <a:schemeClr val="bg1"/>
                </a:solidFill>
                <a:latin typeface="+mn-ea"/>
              </a:rPr>
              <a:t>创始人：</a:t>
            </a:r>
            <a:endParaRPr lang="zh-CN" altLang="en-US" sz="2800" b="1" dirty="0">
              <a:solidFill>
                <a:schemeClr val="bg1"/>
              </a:solidFill>
              <a:latin typeface="+mn-ea"/>
            </a:endParaRPr>
          </a:p>
          <a:p>
            <a:r>
              <a:rPr lang="zh-CN" altLang="en-US" sz="2800" b="1" dirty="0">
                <a:solidFill>
                  <a:schemeClr val="bg1"/>
                </a:solidFill>
                <a:latin typeface="+mn-ea"/>
              </a:rPr>
              <a:t>马克</a:t>
            </a:r>
            <a:r>
              <a:rPr lang="en-US" altLang="zh-CN" sz="2800" b="1" dirty="0">
                <a:solidFill>
                  <a:schemeClr val="bg1"/>
                </a:solidFill>
                <a:latin typeface="+mn-ea"/>
              </a:rPr>
              <a:t>·</a:t>
            </a:r>
            <a:r>
              <a:rPr lang="zh-CN" altLang="en-US" sz="2800" b="1" dirty="0">
                <a:solidFill>
                  <a:schemeClr val="bg1"/>
                </a:solidFill>
                <a:latin typeface="+mn-ea"/>
              </a:rPr>
              <a:t>雷波特</a:t>
            </a:r>
            <a:endParaRPr lang="zh-CN" altLang="en-US" sz="2800" b="1" dirty="0">
              <a:solidFill>
                <a:schemeClr val="bg1"/>
              </a:solidFill>
              <a:latin typeface="+mn-ea"/>
            </a:endParaRPr>
          </a:p>
        </p:txBody>
      </p:sp>
      <p:sp>
        <p:nvSpPr>
          <p:cNvPr id="25" name="矩形 24"/>
          <p:cNvSpPr/>
          <p:nvPr/>
        </p:nvSpPr>
        <p:spPr>
          <a:xfrm>
            <a:off x="4687417" y="1273948"/>
            <a:ext cx="2758411" cy="954107"/>
          </a:xfrm>
          <a:prstGeom prst="rect">
            <a:avLst/>
          </a:prstGeom>
        </p:spPr>
        <p:txBody>
          <a:bodyPr wrap="square">
            <a:spAutoFit/>
          </a:bodyPr>
          <a:lstStyle/>
          <a:p>
            <a:r>
              <a:rPr lang="en-US" altLang="zh-CN" sz="2800" b="1" spc="300" dirty="0">
                <a:solidFill>
                  <a:schemeClr val="bg1"/>
                </a:solidFill>
                <a:latin typeface="+mn-ea"/>
              </a:rPr>
              <a:t>BOSTON</a:t>
            </a:r>
            <a:endParaRPr lang="en-US" altLang="zh-CN" sz="2800" b="1" spc="300" dirty="0">
              <a:solidFill>
                <a:schemeClr val="bg1"/>
              </a:solidFill>
              <a:latin typeface="+mn-ea"/>
            </a:endParaRPr>
          </a:p>
          <a:p>
            <a:r>
              <a:rPr lang="en-US" altLang="zh-CN" sz="2800" b="1" spc="300" dirty="0">
                <a:solidFill>
                  <a:schemeClr val="bg1"/>
                </a:solidFill>
                <a:latin typeface="+mn-ea"/>
              </a:rPr>
              <a:t>DYNAMICS</a:t>
            </a:r>
            <a:endParaRPr lang="zh-CN" altLang="en-US" sz="2800" b="1" spc="300" dirty="0">
              <a:solidFill>
                <a:schemeClr val="bg1"/>
              </a:solidFill>
              <a:latin typeface="+mn-ea"/>
            </a:endParaRPr>
          </a:p>
        </p:txBody>
      </p:sp>
      <p:graphicFrame>
        <p:nvGraphicFramePr>
          <p:cNvPr id="13" name="表格 12"/>
          <p:cNvGraphicFramePr>
            <a:graphicFrameLocks noGrp="1"/>
          </p:cNvGraphicFramePr>
          <p:nvPr/>
        </p:nvGraphicFramePr>
        <p:xfrm>
          <a:off x="480651" y="4542971"/>
          <a:ext cx="6239598" cy="5155936"/>
        </p:xfrm>
        <a:graphic>
          <a:graphicData uri="http://schemas.openxmlformats.org/drawingml/2006/table">
            <a:tbl>
              <a:tblPr firstRow="1" bandRow="1">
                <a:tableStyleId>{5C22544A-7EE6-4342-B048-85BDC9FD1C3A}</a:tableStyleId>
              </a:tblPr>
              <a:tblGrid>
                <a:gridCol w="2079866"/>
                <a:gridCol w="1039933"/>
                <a:gridCol w="1039933"/>
                <a:gridCol w="2079866"/>
              </a:tblGrid>
              <a:tr h="986972">
                <a:tc gridSpan="4">
                  <a:txBody>
                    <a:bodyPr/>
                    <a:lstStyle/>
                    <a:p>
                      <a:pPr algn="ctr">
                        <a:lnSpc>
                          <a:spcPct val="150000"/>
                        </a:lnSpc>
                      </a:pPr>
                      <a:r>
                        <a:rPr lang="zh-CN" altLang="en-US" sz="2800" b="1" dirty="0">
                          <a:solidFill>
                            <a:schemeClr val="bg1"/>
                          </a:solidFill>
                        </a:rPr>
                        <a:t>课程</a:t>
                      </a:r>
                      <a:r>
                        <a:rPr lang="en-US" altLang="zh-CN" sz="2800" b="1" dirty="0">
                          <a:solidFill>
                            <a:schemeClr val="bg1"/>
                          </a:solidFill>
                        </a:rPr>
                        <a:t>-</a:t>
                      </a:r>
                      <a:r>
                        <a:rPr lang="zh-CN" altLang="en-US" sz="2800" b="1" dirty="0">
                          <a:solidFill>
                            <a:schemeClr val="bg1"/>
                          </a:solidFill>
                        </a:rPr>
                        <a:t>共</a:t>
                      </a:r>
                      <a:r>
                        <a:rPr lang="en-US" altLang="zh-CN" sz="2800" b="1" dirty="0">
                          <a:solidFill>
                            <a:schemeClr val="bg1"/>
                          </a:solidFill>
                        </a:rPr>
                        <a:t>12</a:t>
                      </a:r>
                      <a:r>
                        <a:rPr lang="zh-CN" altLang="en-US" sz="2800" b="1" dirty="0">
                          <a:solidFill>
                            <a:schemeClr val="bg1"/>
                          </a:solidFill>
                        </a:rPr>
                        <a:t>课时，每课时</a:t>
                      </a:r>
                      <a:r>
                        <a:rPr lang="en-US" altLang="zh-CN" sz="2800" b="1" dirty="0">
                          <a:solidFill>
                            <a:schemeClr val="bg1"/>
                          </a:solidFill>
                        </a:rPr>
                        <a:t>2</a:t>
                      </a:r>
                      <a:r>
                        <a:rPr lang="zh-CN" altLang="en-US" sz="2800" b="1" dirty="0">
                          <a:solidFill>
                            <a:schemeClr val="bg1"/>
                          </a:solidFill>
                        </a:rPr>
                        <a:t>小时</a:t>
                      </a:r>
                      <a:endParaRPr lang="zh-CN" altLang="en-US" sz="28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cPr/>
                </a:tc>
                <a:tc hMerge="1">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615908">
                <a:tc>
                  <a:txBody>
                    <a:bodyPr/>
                    <a:lstStyle/>
                    <a:p>
                      <a:pPr algn="ctr">
                        <a:lnSpc>
                          <a:spcPct val="150000"/>
                        </a:lnSpc>
                      </a:pPr>
                      <a:r>
                        <a:rPr lang="en-US" altLang="zh-CN" sz="2000" b="1" dirty="0" err="1">
                          <a:solidFill>
                            <a:schemeClr val="bg1"/>
                          </a:solidFill>
                        </a:rPr>
                        <a:t>MechanicalDesign</a:t>
                      </a:r>
                      <a:endParaRPr lang="en-US" altLang="zh-CN" sz="2000" b="1" dirty="0">
                        <a:solidFill>
                          <a:schemeClr val="bg1"/>
                        </a:solidFill>
                      </a:endParaRPr>
                    </a:p>
                    <a:p>
                      <a:pPr algn="ctr">
                        <a:lnSpc>
                          <a:spcPct val="150000"/>
                        </a:lnSpc>
                      </a:pPr>
                      <a:r>
                        <a:rPr lang="zh-CN" altLang="en-US" sz="2000" b="1" dirty="0">
                          <a:solidFill>
                            <a:schemeClr val="bg1"/>
                          </a:solidFill>
                        </a:rPr>
                        <a:t>机械设计</a:t>
                      </a:r>
                      <a:endParaRPr lang="zh-CN" altLang="en-US"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lnSpc>
                          <a:spcPct val="150000"/>
                        </a:lnSpc>
                      </a:pPr>
                      <a:r>
                        <a:rPr lang="en-US" altLang="zh-CN" sz="2000" b="1" dirty="0" err="1">
                          <a:solidFill>
                            <a:schemeClr val="bg1"/>
                          </a:solidFill>
                        </a:rPr>
                        <a:t>ElectricalComponents</a:t>
                      </a:r>
                      <a:endParaRPr lang="en-US" altLang="zh-CN" sz="2000" b="1" dirty="0">
                        <a:solidFill>
                          <a:schemeClr val="bg1"/>
                        </a:solidFill>
                      </a:endParaRPr>
                    </a:p>
                    <a:p>
                      <a:pPr algn="ctr">
                        <a:lnSpc>
                          <a:spcPct val="150000"/>
                        </a:lnSpc>
                      </a:pPr>
                      <a:r>
                        <a:rPr lang="zh-CN" altLang="en-US" sz="2000" b="1" dirty="0">
                          <a:solidFill>
                            <a:schemeClr val="bg1"/>
                          </a:solidFill>
                        </a:rPr>
                        <a:t>电器元件</a:t>
                      </a:r>
                      <a:endParaRPr lang="zh-CN" altLang="en-US"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cPr/>
                </a:tc>
                <a:tc>
                  <a:txBody>
                    <a:bodyPr/>
                    <a:lstStyle/>
                    <a:p>
                      <a:pPr algn="ctr">
                        <a:lnSpc>
                          <a:spcPct val="150000"/>
                        </a:lnSpc>
                      </a:pPr>
                      <a:r>
                        <a:rPr lang="en-US" altLang="zh-CN" sz="2000" b="1" dirty="0" err="1">
                          <a:solidFill>
                            <a:schemeClr val="bg1"/>
                          </a:solidFill>
                        </a:rPr>
                        <a:t>SoftwareDesign</a:t>
                      </a:r>
                      <a:endParaRPr lang="en-US" altLang="zh-CN" sz="2000" b="1" dirty="0">
                        <a:solidFill>
                          <a:schemeClr val="bg1"/>
                        </a:solidFill>
                      </a:endParaRPr>
                    </a:p>
                    <a:p>
                      <a:pPr algn="ctr">
                        <a:lnSpc>
                          <a:spcPct val="150000"/>
                        </a:lnSpc>
                      </a:pPr>
                      <a:r>
                        <a:rPr lang="zh-CN" altLang="en-US" sz="2000" b="1" dirty="0">
                          <a:solidFill>
                            <a:schemeClr val="bg1"/>
                          </a:solidFill>
                        </a:rPr>
                        <a:t>软件设计</a:t>
                      </a:r>
                      <a:endParaRPr lang="zh-CN" altLang="en-US"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090964">
                <a:tc gridSpan="4">
                  <a:txBody>
                    <a:bodyPr/>
                    <a:lstStyle/>
                    <a:p>
                      <a:pPr marL="0" algn="ctr" defTabSz="720090" rtl="0" eaLnBrk="1" latinLnBrk="0" hangingPunct="1">
                        <a:lnSpc>
                          <a:spcPct val="150000"/>
                        </a:lnSpc>
                      </a:pPr>
                      <a:r>
                        <a:rPr lang="zh-CN" altLang="en-US" sz="2800" b="1" kern="1200" dirty="0">
                          <a:solidFill>
                            <a:schemeClr val="bg1"/>
                          </a:solidFill>
                          <a:latin typeface="+mn-lt"/>
                          <a:ea typeface="+mn-ea"/>
                          <a:cs typeface="+mn-cs"/>
                        </a:rPr>
                        <a:t>实践</a:t>
                      </a:r>
                      <a:r>
                        <a:rPr lang="en-US" altLang="zh-CN" sz="2800" b="1" kern="1200" dirty="0">
                          <a:solidFill>
                            <a:schemeClr val="bg1"/>
                          </a:solidFill>
                          <a:latin typeface="+mn-lt"/>
                          <a:ea typeface="+mn-ea"/>
                          <a:cs typeface="+mn-cs"/>
                        </a:rPr>
                        <a:t>-</a:t>
                      </a:r>
                      <a:r>
                        <a:rPr lang="zh-CN" altLang="en-US" sz="2800" b="1" kern="1200" dirty="0">
                          <a:solidFill>
                            <a:schemeClr val="bg1"/>
                          </a:solidFill>
                          <a:latin typeface="+mn-lt"/>
                          <a:ea typeface="+mn-ea"/>
                          <a:cs typeface="+mn-cs"/>
                        </a:rPr>
                        <a:t>共</a:t>
                      </a:r>
                      <a:r>
                        <a:rPr lang="en-US" altLang="zh-CN" sz="2800" b="1" kern="1200" dirty="0">
                          <a:solidFill>
                            <a:schemeClr val="bg1"/>
                          </a:solidFill>
                          <a:latin typeface="+mn-lt"/>
                          <a:ea typeface="+mn-ea"/>
                          <a:cs typeface="+mn-cs"/>
                        </a:rPr>
                        <a:t>8</a:t>
                      </a:r>
                      <a:r>
                        <a:rPr lang="zh-CN" altLang="en-US" sz="2800" b="1" kern="1200" dirty="0">
                          <a:solidFill>
                            <a:schemeClr val="bg1"/>
                          </a:solidFill>
                          <a:latin typeface="+mn-lt"/>
                          <a:ea typeface="+mn-ea"/>
                          <a:cs typeface="+mn-cs"/>
                        </a:rPr>
                        <a:t>课时，每课时</a:t>
                      </a:r>
                      <a:r>
                        <a:rPr lang="en-US" altLang="zh-CN" sz="2800" b="1" kern="1200" dirty="0">
                          <a:solidFill>
                            <a:schemeClr val="bg1"/>
                          </a:solidFill>
                          <a:latin typeface="+mn-lt"/>
                          <a:ea typeface="+mn-ea"/>
                          <a:cs typeface="+mn-cs"/>
                        </a:rPr>
                        <a:t>3</a:t>
                      </a:r>
                      <a:r>
                        <a:rPr lang="zh-CN" altLang="en-US" sz="2800" b="1" kern="1200" dirty="0">
                          <a:solidFill>
                            <a:schemeClr val="bg1"/>
                          </a:solidFill>
                          <a:latin typeface="+mn-lt"/>
                          <a:ea typeface="+mn-ea"/>
                          <a:cs typeface="+mn-cs"/>
                        </a:rPr>
                        <a:t>小时</a:t>
                      </a:r>
                      <a:endParaRPr lang="zh-CN" altLang="en-US" sz="2800" b="1" kern="1200" dirty="0">
                        <a:solidFill>
                          <a:schemeClr val="bg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cPr/>
                </a:tc>
                <a:tc hMerge="1">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462092">
                <a:tc gridSpan="2">
                  <a:txBody>
                    <a:bodyPr/>
                    <a:lstStyle/>
                    <a:p>
                      <a:pPr algn="ctr">
                        <a:lnSpc>
                          <a:spcPct val="150000"/>
                        </a:lnSpc>
                      </a:pPr>
                      <a:r>
                        <a:rPr lang="en-US" altLang="zh-CN" sz="2000" b="1" dirty="0" err="1">
                          <a:solidFill>
                            <a:schemeClr val="bg1"/>
                          </a:solidFill>
                        </a:rPr>
                        <a:t>MobileRobotPlatform</a:t>
                      </a:r>
                      <a:endParaRPr lang="en-US" altLang="zh-CN" sz="2000" b="1" dirty="0">
                        <a:solidFill>
                          <a:schemeClr val="bg1"/>
                        </a:solidFill>
                      </a:endParaRPr>
                    </a:p>
                    <a:p>
                      <a:pPr algn="ctr">
                        <a:lnSpc>
                          <a:spcPct val="150000"/>
                        </a:lnSpc>
                      </a:pPr>
                      <a:r>
                        <a:rPr lang="zh-CN" altLang="en-US" sz="2000" b="1" dirty="0">
                          <a:solidFill>
                            <a:schemeClr val="bg1"/>
                          </a:solidFill>
                        </a:rPr>
                        <a:t>移动机器人平台</a:t>
                      </a:r>
                      <a:endParaRPr lang="zh-CN" altLang="en-US"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lnSpc>
                          <a:spcPct val="150000"/>
                        </a:lnSpc>
                      </a:pPr>
                      <a:r>
                        <a:rPr lang="en-US" altLang="zh-CN" sz="2000" b="1" dirty="0">
                          <a:solidFill>
                            <a:schemeClr val="bg1"/>
                          </a:solidFill>
                        </a:rPr>
                        <a:t>ROS</a:t>
                      </a:r>
                      <a:endParaRPr lang="en-US" altLang="zh-CN" sz="2000" b="1" dirty="0">
                        <a:solidFill>
                          <a:schemeClr val="bg1"/>
                        </a:solidFill>
                      </a:endParaRPr>
                    </a:p>
                    <a:p>
                      <a:pPr algn="ctr">
                        <a:lnSpc>
                          <a:spcPct val="150000"/>
                        </a:lnSpc>
                      </a:pPr>
                      <a:r>
                        <a:rPr lang="zh-CN" altLang="en-US" sz="2000" b="1" dirty="0">
                          <a:solidFill>
                            <a:schemeClr val="bg1"/>
                          </a:solidFill>
                        </a:rPr>
                        <a:t>机器人操作系统</a:t>
                      </a:r>
                      <a:endParaRPr lang="zh-CN" altLang="en-US"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 y="0"/>
            <a:ext cx="7199316" cy="10798970"/>
          </a:xfrm>
          <a:prstGeom prst="rect">
            <a:avLst/>
          </a:prstGeom>
        </p:spPr>
      </p:pic>
      <p:sp>
        <p:nvSpPr>
          <p:cNvPr id="19" name="矩形 18"/>
          <p:cNvSpPr/>
          <p:nvPr/>
        </p:nvSpPr>
        <p:spPr>
          <a:xfrm>
            <a:off x="794" y="13855"/>
            <a:ext cx="7199312" cy="10798970"/>
          </a:xfrm>
          <a:prstGeom prst="rect">
            <a:avLst/>
          </a:prstGeom>
          <a:gradFill>
            <a:gsLst>
              <a:gs pos="0">
                <a:schemeClr val="tx1">
                  <a:alpha val="0"/>
                </a:schemeClr>
              </a:gs>
              <a:gs pos="50000">
                <a:srgbClr val="000000">
                  <a:alpha val="49000"/>
                </a:srgb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46958" y="113897"/>
            <a:ext cx="6906986" cy="829945"/>
          </a:xfrm>
          <a:prstGeom prst="rect">
            <a:avLst/>
          </a:prstGeom>
        </p:spPr>
        <p:txBody>
          <a:bodyPr wrap="square">
            <a:spAutoFit/>
          </a:bodyPr>
          <a:lstStyle/>
          <a:p>
            <a:pPr algn="ctr"/>
            <a:r>
              <a:rPr lang="zh-CN" altLang="en-US" sz="2400" b="1" dirty="0">
                <a:solidFill>
                  <a:schemeClr val="bg1"/>
                </a:solidFill>
                <a:latin typeface="+mn-ea"/>
                <a:sym typeface="+mn-ea"/>
              </a:rPr>
              <a:t>重庆大学</a:t>
            </a:r>
            <a:r>
              <a:rPr lang="en-US" altLang="zh-CN" sz="2400" b="1" dirty="0">
                <a:solidFill>
                  <a:schemeClr val="bg1"/>
                </a:solidFill>
                <a:latin typeface="+mn-ea"/>
                <a:sym typeface="+mn-ea"/>
              </a:rPr>
              <a:t>-</a:t>
            </a:r>
            <a:r>
              <a:rPr lang="zh-CN" altLang="en-US" sz="2400" b="1" dirty="0">
                <a:solidFill>
                  <a:schemeClr val="bg1"/>
                </a:solidFill>
                <a:latin typeface="+mn-ea"/>
                <a:sym typeface="+mn-ea"/>
              </a:rPr>
              <a:t>辛辛那提大学联合学院</a:t>
            </a:r>
            <a:endParaRPr lang="en-US" altLang="zh-CN" sz="2400" b="1" dirty="0">
              <a:solidFill>
                <a:schemeClr val="bg1"/>
              </a:solidFill>
              <a:latin typeface="+mn-ea"/>
            </a:endParaRPr>
          </a:p>
          <a:p>
            <a:pPr algn="ctr"/>
            <a:r>
              <a:rPr lang="en-US" altLang="zh-CN" sz="2400" b="1" dirty="0">
                <a:solidFill>
                  <a:schemeClr val="bg1"/>
                </a:solidFill>
                <a:latin typeface="+mn-ea"/>
                <a:sym typeface="+mn-ea"/>
              </a:rPr>
              <a:t>2019</a:t>
            </a:r>
            <a:r>
              <a:rPr lang="zh-CN" altLang="en-US" sz="2400" b="1" dirty="0">
                <a:solidFill>
                  <a:schemeClr val="bg1"/>
                </a:solidFill>
                <a:latin typeface="+mn-ea"/>
                <a:sym typeface="+mn-ea"/>
              </a:rPr>
              <a:t>年暑期美国</a:t>
            </a:r>
            <a:r>
              <a:rPr lang="en-US" altLang="zh-CN" sz="2400" b="1" dirty="0">
                <a:solidFill>
                  <a:schemeClr val="bg1"/>
                </a:solidFill>
                <a:latin typeface="+mn-ea"/>
                <a:sym typeface="+mn-ea"/>
              </a:rPr>
              <a:t>MIT</a:t>
            </a:r>
            <a:r>
              <a:rPr lang="zh-CN" altLang="en-US" sz="2400" b="1" dirty="0">
                <a:solidFill>
                  <a:schemeClr val="bg1"/>
                </a:solidFill>
                <a:latin typeface="+mn-ea"/>
                <a:sym typeface="+mn-ea"/>
              </a:rPr>
              <a:t>机器人研究学习营项目日程</a:t>
            </a:r>
            <a:endParaRPr lang="zh-CN" altLang="en-US" sz="2400" b="1" dirty="0">
              <a:solidFill>
                <a:schemeClr val="bg1"/>
              </a:solidFill>
              <a:latin typeface="+mn-ea"/>
            </a:endParaRPr>
          </a:p>
        </p:txBody>
      </p:sp>
      <p:graphicFrame>
        <p:nvGraphicFramePr>
          <p:cNvPr id="3" name="表格 2"/>
          <p:cNvGraphicFramePr>
            <a:graphicFrameLocks noGrp="1"/>
          </p:cNvGraphicFramePr>
          <p:nvPr/>
        </p:nvGraphicFramePr>
        <p:xfrm>
          <a:off x="258183" y="1181901"/>
          <a:ext cx="6682944" cy="9380616"/>
        </p:xfrm>
        <a:graphic>
          <a:graphicData uri="http://schemas.openxmlformats.org/drawingml/2006/table">
            <a:tbl>
              <a:tblPr firstRow="1" bandRow="1">
                <a:tableStyleId>{5C22544A-7EE6-4342-B048-85BDC9FD1C3A}</a:tableStyleId>
              </a:tblPr>
              <a:tblGrid>
                <a:gridCol w="850265"/>
                <a:gridCol w="4485600"/>
                <a:gridCol w="598068"/>
                <a:gridCol w="749011"/>
              </a:tblGrid>
              <a:tr h="497627">
                <a:tc>
                  <a:txBody>
                    <a:bodyPr/>
                    <a:lstStyle/>
                    <a:p>
                      <a:pPr algn="ctr"/>
                      <a:r>
                        <a:rPr lang="zh-CN" altLang="en-US" sz="1400" dirty="0">
                          <a:solidFill>
                            <a:schemeClr val="bg1"/>
                          </a:solidFill>
                        </a:rPr>
                        <a:t>日期</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行程</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用餐</a:t>
                      </a:r>
                      <a:endParaRPr lang="en-US" altLang="zh-CN"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住宿</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114072">
                <a:tc>
                  <a:txBody>
                    <a:bodyPr/>
                    <a:lstStyle/>
                    <a:p>
                      <a:pPr algn="ctr"/>
                      <a:r>
                        <a:rPr lang="en-US" altLang="zh-CN" sz="1400" dirty="0">
                          <a:solidFill>
                            <a:schemeClr val="bg1"/>
                          </a:solidFill>
                        </a:rPr>
                        <a:t>D1</a:t>
                      </a:r>
                      <a:endParaRPr lang="en-US" altLang="zh-CN" sz="1400" dirty="0">
                        <a:solidFill>
                          <a:schemeClr val="bg1"/>
                        </a:solidFill>
                      </a:endParaRPr>
                    </a:p>
                    <a:p>
                      <a:pPr algn="ctr"/>
                      <a:r>
                        <a:rPr lang="en-US" altLang="zh-CN" sz="1400" dirty="0">
                          <a:solidFill>
                            <a:schemeClr val="bg1"/>
                          </a:solidFill>
                        </a:rPr>
                        <a:t>30/7</a:t>
                      </a:r>
                      <a:endParaRPr lang="en-US" altLang="zh-CN" sz="1400" dirty="0">
                        <a:solidFill>
                          <a:schemeClr val="bg1"/>
                        </a:solidFill>
                      </a:endParaRPr>
                    </a:p>
                    <a:p>
                      <a:pPr algn="ctr"/>
                      <a:r>
                        <a:rPr lang="zh-CN" altLang="en-US" sz="1400" dirty="0">
                          <a:solidFill>
                            <a:schemeClr val="bg1"/>
                          </a:solidFill>
                        </a:rPr>
                        <a:t>（周二）</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重庆-北京</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参考航班：国航CA1438    重庆-北京  起飞16:20 到达19:00</a:t>
                      </a: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重庆乘航班前往北京，入住酒店休息</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无</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北京</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072515">
                <a:tc>
                  <a:txBody>
                    <a:bodyPr/>
                    <a:lstStyle/>
                    <a:p>
                      <a:pPr algn="ctr">
                        <a:buClrTx/>
                        <a:buSzTx/>
                        <a:buNone/>
                      </a:pPr>
                      <a:r>
                        <a:rPr lang="en-US" altLang="zh-CN" sz="1400" dirty="0">
                          <a:solidFill>
                            <a:schemeClr val="bg1"/>
                          </a:solidFill>
                        </a:rPr>
                        <a:t>D2</a:t>
                      </a:r>
                      <a:endParaRPr lang="en-US" altLang="zh-CN" sz="1400" dirty="0">
                        <a:solidFill>
                          <a:schemeClr val="bg1"/>
                        </a:solidFill>
                      </a:endParaRPr>
                    </a:p>
                    <a:p>
                      <a:pPr algn="ctr">
                        <a:buClrTx/>
                        <a:buSzTx/>
                        <a:buNone/>
                      </a:pPr>
                      <a:r>
                        <a:rPr lang="en-US" altLang="zh-CN" sz="1400" dirty="0">
                          <a:solidFill>
                            <a:schemeClr val="bg1"/>
                          </a:solidFill>
                        </a:rPr>
                        <a:t>31/7</a:t>
                      </a:r>
                      <a:endParaRPr lang="en-US" altLang="zh-CN" sz="1400" dirty="0">
                        <a:solidFill>
                          <a:schemeClr val="bg1"/>
                        </a:solidFill>
                      </a:endParaRPr>
                    </a:p>
                    <a:p>
                      <a:pPr algn="ctr">
                        <a:buClrTx/>
                        <a:buSzTx/>
                        <a:buNone/>
                      </a:pPr>
                      <a:r>
                        <a:rPr lang="en-US" altLang="zh-CN" sz="1400" dirty="0">
                          <a:solidFill>
                            <a:schemeClr val="bg1"/>
                          </a:solidFill>
                        </a:rPr>
                        <a:t>（周三）</a:t>
                      </a:r>
                      <a:endParaRPr lang="en-US" altLang="zh-CN" sz="1400" dirty="0">
                        <a:solidFill>
                          <a:schemeClr val="bg1"/>
                        </a:solidFill>
                      </a:endParaRPr>
                    </a:p>
                    <a:p>
                      <a:pPr algn="ctr">
                        <a:buClrTx/>
                        <a:buSzTx/>
                        <a:buNone/>
                      </a:pPr>
                      <a:endParaRPr lang="en-US" altLang="zh-CN"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北京--纽约—</a:t>
                      </a:r>
                      <a:r>
                        <a:rPr lang="en-US" altLang="zh-CN" sz="1200" b="1" i="0" u="none" strike="noStrike" kern="1200" baseline="0" dirty="0" err="1">
                          <a:solidFill>
                            <a:schemeClr val="bg1"/>
                          </a:solidFill>
                          <a:latin typeface="+mn-lt"/>
                          <a:ea typeface="+mn-ea"/>
                          <a:cs typeface="+mn-cs"/>
                        </a:rPr>
                        <a:t>波士顿</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参考航班：国航CA819北京-纽约起飞09:05到达10:10+1</a:t>
                      </a:r>
                      <a:endParaRPr lang="en-US" altLang="zh-CN" sz="1200" b="1" i="0" u="none" strike="noStrike" kern="1200" baseline="0" dirty="0">
                        <a:solidFill>
                          <a:schemeClr val="bg1"/>
                        </a:solidFill>
                        <a:latin typeface="+mn-lt"/>
                        <a:ea typeface="+mn-ea"/>
                        <a:cs typeface="+mn-cs"/>
                      </a:endParaRPr>
                    </a:p>
                    <a:p>
                      <a:pPr marL="0" marR="0" lvl="0" indent="0" algn="l" defTabSz="720090" rtl="0" eaLnBrk="1" fontAlgn="auto" latinLnBrk="0" hangingPunct="1">
                        <a:lnSpc>
                          <a:spcPct val="100000"/>
                        </a:lnSpc>
                        <a:spcBef>
                          <a:spcPts val="0"/>
                        </a:spcBef>
                        <a:spcAft>
                          <a:spcPts val="0"/>
                        </a:spcAft>
                        <a:buClrTx/>
                        <a:buSzTx/>
                        <a:buFontTx/>
                        <a:buNone/>
                        <a:defRPr/>
                      </a:pPr>
                      <a:r>
                        <a:rPr lang="en-US" altLang="zh-CN" sz="1200" b="1" i="0" u="none" strike="noStrike" kern="1200" baseline="0" dirty="0">
                          <a:solidFill>
                            <a:schemeClr val="bg1"/>
                          </a:solidFill>
                          <a:latin typeface="+mn-lt"/>
                          <a:ea typeface="+mn-ea"/>
                          <a:cs typeface="+mn-cs"/>
                        </a:rPr>
                        <a:t>到达纽约机场后，接机送到波士顿大学宿舍（车程340公里，约4.5小时）</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中晚</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大学</a:t>
                      </a:r>
                      <a:endParaRPr lang="en-US" altLang="zh-CN" sz="1400" dirty="0">
                        <a:solidFill>
                          <a:schemeClr val="bg1"/>
                        </a:solidFill>
                      </a:endParaRPr>
                    </a:p>
                    <a:p>
                      <a:pPr algn="ct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2293099">
                <a:tc>
                  <a:txBody>
                    <a:bodyPr/>
                    <a:lstStyle/>
                    <a:p>
                      <a:pPr algn="ctr">
                        <a:buClrTx/>
                        <a:buSzTx/>
                        <a:buNone/>
                      </a:pPr>
                      <a:r>
                        <a:rPr lang="en-US" altLang="zh-CN" sz="1400" dirty="0">
                          <a:solidFill>
                            <a:schemeClr val="bg1"/>
                          </a:solidFill>
                        </a:rPr>
                        <a:t>D3</a:t>
                      </a:r>
                      <a:endParaRPr lang="en-US" altLang="zh-CN" sz="1400" dirty="0">
                        <a:solidFill>
                          <a:schemeClr val="bg1"/>
                        </a:solidFill>
                      </a:endParaRPr>
                    </a:p>
                    <a:p>
                      <a:pPr algn="ctr">
                        <a:buClrTx/>
                        <a:buSzTx/>
                        <a:buNone/>
                      </a:pPr>
                      <a:r>
                        <a:rPr lang="en-US" altLang="zh-CN" sz="1400" dirty="0">
                          <a:solidFill>
                            <a:schemeClr val="bg1"/>
                          </a:solidFill>
                        </a:rPr>
                        <a:t>1/8</a:t>
                      </a:r>
                      <a:endParaRPr lang="en-US" altLang="zh-CN" sz="1400" dirty="0">
                        <a:solidFill>
                          <a:schemeClr val="bg1"/>
                        </a:solidFill>
                      </a:endParaRPr>
                    </a:p>
                    <a:p>
                      <a:pPr algn="ctr">
                        <a:buClrTx/>
                        <a:buSzTx/>
                        <a:buNone/>
                      </a:pPr>
                      <a:r>
                        <a:rPr lang="en-US" altLang="zh-CN" sz="1400" dirty="0">
                          <a:solidFill>
                            <a:schemeClr val="bg1"/>
                          </a:solidFill>
                        </a:rPr>
                        <a:t>（周四）</a:t>
                      </a:r>
                      <a:endParaRPr lang="zh-CN" altLang="en-US" sz="1400" dirty="0">
                        <a:solidFill>
                          <a:schemeClr val="bg1"/>
                        </a:solidFill>
                      </a:endParaRPr>
                    </a:p>
                    <a:p>
                      <a:pPr algn="ct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10:30-11:30 机器人研学项目开幕式：项目背景和流程介绍，发放核心课堂所需的讲义和实践项目材料），课堂教学软件装载</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12:00-13:00 </a:t>
                      </a:r>
                      <a:r>
                        <a:rPr lang="en-US" altLang="zh-CN" sz="1200" b="1" i="0" u="none" strike="noStrike" kern="1200" baseline="0" dirty="0" err="1">
                          <a:solidFill>
                            <a:schemeClr val="bg1"/>
                          </a:solidFill>
                          <a:latin typeface="+mn-lt"/>
                          <a:ea typeface="+mn-ea"/>
                          <a:cs typeface="+mn-cs"/>
                        </a:rPr>
                        <a:t>学校中餐</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13:00-15:00 </a:t>
                      </a:r>
                      <a:r>
                        <a:rPr lang="en-US" altLang="zh-CN" sz="1200" b="1" i="0" u="none" strike="noStrike" kern="1200" baseline="0" dirty="0" err="1">
                          <a:solidFill>
                            <a:schemeClr val="bg1"/>
                          </a:solidFill>
                          <a:latin typeface="+mn-lt"/>
                          <a:ea typeface="+mn-ea"/>
                          <a:cs typeface="+mn-cs"/>
                        </a:rPr>
                        <a:t>核心课程：机器人的物理设备及其设计，包括机械设计制造，电子元器件和印刷电路板等内容</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15:00-18:00 项目开发第一阶段:机器人组装基础</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大学</a:t>
                      </a:r>
                      <a:endParaRPr lang="en-US" altLang="zh-CN" sz="1400" dirty="0">
                        <a:solidFill>
                          <a:schemeClr val="bg1"/>
                        </a:solidFill>
                      </a:endParaRPr>
                    </a:p>
                    <a:p>
                      <a:pPr algn="ct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2093699">
                <a:tc>
                  <a:txBody>
                    <a:bodyPr/>
                    <a:lstStyle/>
                    <a:p>
                      <a:pPr algn="ctr">
                        <a:buClrTx/>
                        <a:buSzTx/>
                        <a:buNone/>
                      </a:pPr>
                      <a:r>
                        <a:rPr lang="en-US" altLang="zh-CN" sz="1400" dirty="0">
                          <a:solidFill>
                            <a:schemeClr val="bg1"/>
                          </a:solidFill>
                        </a:rPr>
                        <a:t>D4</a:t>
                      </a:r>
                      <a:endParaRPr lang="en-US" altLang="zh-CN" sz="1400" dirty="0">
                        <a:solidFill>
                          <a:schemeClr val="bg1"/>
                        </a:solidFill>
                      </a:endParaRPr>
                    </a:p>
                    <a:p>
                      <a:pPr algn="ctr">
                        <a:buClrTx/>
                        <a:buSzTx/>
                        <a:buNone/>
                      </a:pPr>
                      <a:r>
                        <a:rPr lang="en-US" altLang="zh-CN" sz="1400" dirty="0">
                          <a:solidFill>
                            <a:schemeClr val="bg1"/>
                          </a:solidFill>
                        </a:rPr>
                        <a:t>2/8</a:t>
                      </a:r>
                      <a:endParaRPr lang="en-US" altLang="zh-CN" sz="1400" dirty="0">
                        <a:solidFill>
                          <a:schemeClr val="bg1"/>
                        </a:solidFill>
                      </a:endParaRPr>
                    </a:p>
                    <a:p>
                      <a:pPr algn="ctr">
                        <a:buClrTx/>
                        <a:buSzTx/>
                        <a:buNone/>
                      </a:pPr>
                      <a:r>
                        <a:rPr lang="en-US" altLang="zh-CN" sz="1400" dirty="0">
                          <a:solidFill>
                            <a:schemeClr val="bg1"/>
                          </a:solidFill>
                        </a:rPr>
                        <a:t>（周五）</a:t>
                      </a:r>
                      <a:endParaRPr lang="zh-CN" altLang="en-US" sz="1400" dirty="0">
                        <a:solidFill>
                          <a:schemeClr val="bg1"/>
                        </a:solidFill>
                      </a:endParaRPr>
                    </a:p>
                    <a:p>
                      <a:pPr algn="ct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09:30-11:30 核心课程：机器人对环境的识别，包括传感器，3D扫描等技术应用，学习使用MIT移动机器人组装平台</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12:00-13:00 学校中餐</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13:00-15:00 核心课程：机器人的控制，包括嵌入式系统，控制理论等操控机器人所需的应用知识</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15:00-18:00 项目开发第二阶段:机器人组装-机构</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大学</a:t>
                      </a:r>
                      <a:endParaRPr lang="en-US" altLang="zh-CN" sz="1400" dirty="0">
                        <a:solidFill>
                          <a:schemeClr val="bg1"/>
                        </a:solidFill>
                      </a:endParaRPr>
                    </a:p>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2193399">
                <a:tc>
                  <a:txBody>
                    <a:bodyPr/>
                    <a:lstStyle/>
                    <a:p>
                      <a:pPr algn="ctr"/>
                      <a:r>
                        <a:rPr lang="en-US" altLang="zh-CN" sz="1400" dirty="0">
                          <a:solidFill>
                            <a:schemeClr val="bg1"/>
                          </a:solidFill>
                        </a:rPr>
                        <a:t>D5</a:t>
                      </a:r>
                      <a:endParaRPr lang="en-US" altLang="zh-CN" sz="1400" dirty="0">
                        <a:solidFill>
                          <a:schemeClr val="bg1"/>
                        </a:solidFill>
                      </a:endParaRPr>
                    </a:p>
                    <a:p>
                      <a:pPr algn="ctr"/>
                      <a:r>
                        <a:rPr lang="en-US" altLang="zh-CN" sz="1400" dirty="0">
                          <a:solidFill>
                            <a:schemeClr val="bg1"/>
                          </a:solidFill>
                        </a:rPr>
                        <a:t>3/8</a:t>
                      </a:r>
                      <a:endParaRPr lang="en-US" altLang="zh-CN" sz="1400" dirty="0">
                        <a:solidFill>
                          <a:schemeClr val="bg1"/>
                        </a:solidFill>
                      </a:endParaRPr>
                    </a:p>
                    <a:p>
                      <a:pPr algn="ctr"/>
                      <a:r>
                        <a:rPr lang="en-US" altLang="zh-CN" sz="1400" dirty="0">
                          <a:solidFill>
                            <a:schemeClr val="bg1"/>
                          </a:solidFill>
                        </a:rPr>
                        <a:t>（周六）</a:t>
                      </a:r>
                      <a:endParaRPr lang="en-US" altLang="zh-CN" sz="1400" dirty="0">
                        <a:solidFill>
                          <a:schemeClr val="bg1"/>
                        </a:solidFill>
                      </a:endParaRPr>
                    </a:p>
                    <a:p>
                      <a:pPr algn="ctr"/>
                      <a:endParaRPr lang="en-US" altLang="zh-CN"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09:30-11:30 核心课程：学习机器人的倒立摆控制，以及如何使用MITROS（MITRobotOperationSystem）进行编程控制</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12:00-13:00 学校中餐</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13:00-15:00 核心课程：学习机器人的交互机构和电路设计，如机械臂等</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15:00-18:00 项目开发第三阶段：机器人组装-电路</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大学</a:t>
                      </a:r>
                      <a:endParaRPr lang="en-US" altLang="zh-CN" sz="1400" dirty="0">
                        <a:solidFill>
                          <a:schemeClr val="bg1"/>
                        </a:solidFill>
                      </a:endParaRPr>
                    </a:p>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 y="0"/>
            <a:ext cx="7199316" cy="10798970"/>
          </a:xfrm>
          <a:prstGeom prst="rect">
            <a:avLst/>
          </a:prstGeom>
        </p:spPr>
      </p:pic>
      <p:sp>
        <p:nvSpPr>
          <p:cNvPr id="19" name="矩形 18"/>
          <p:cNvSpPr/>
          <p:nvPr/>
        </p:nvSpPr>
        <p:spPr>
          <a:xfrm>
            <a:off x="794" y="13855"/>
            <a:ext cx="7199312" cy="10798970"/>
          </a:xfrm>
          <a:prstGeom prst="rect">
            <a:avLst/>
          </a:prstGeom>
          <a:gradFill>
            <a:gsLst>
              <a:gs pos="0">
                <a:schemeClr val="tx1">
                  <a:alpha val="0"/>
                </a:schemeClr>
              </a:gs>
              <a:gs pos="50000">
                <a:srgbClr val="000000">
                  <a:alpha val="49000"/>
                </a:srgb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46958" y="113897"/>
            <a:ext cx="6906986" cy="829945"/>
          </a:xfrm>
          <a:prstGeom prst="rect">
            <a:avLst/>
          </a:prstGeom>
        </p:spPr>
        <p:txBody>
          <a:bodyPr wrap="square">
            <a:spAutoFit/>
          </a:bodyPr>
          <a:lstStyle/>
          <a:p>
            <a:pPr algn="ctr"/>
            <a:r>
              <a:rPr lang="zh-CN" altLang="en-US" sz="2400" b="1" dirty="0">
                <a:solidFill>
                  <a:schemeClr val="bg1"/>
                </a:solidFill>
                <a:latin typeface="+mn-ea"/>
              </a:rPr>
              <a:t>重庆大学</a:t>
            </a:r>
            <a:r>
              <a:rPr lang="en-US" altLang="zh-CN" sz="2400" b="1" dirty="0">
                <a:solidFill>
                  <a:schemeClr val="bg1"/>
                </a:solidFill>
                <a:latin typeface="+mn-ea"/>
              </a:rPr>
              <a:t>-</a:t>
            </a:r>
            <a:r>
              <a:rPr lang="zh-CN" altLang="en-US" sz="2400" b="1" dirty="0">
                <a:solidFill>
                  <a:schemeClr val="bg1"/>
                </a:solidFill>
                <a:latin typeface="+mn-ea"/>
              </a:rPr>
              <a:t>辛辛那提大学联合学院</a:t>
            </a:r>
            <a:endParaRPr lang="en-US" altLang="zh-CN" sz="2400" b="1" dirty="0">
              <a:solidFill>
                <a:schemeClr val="bg1"/>
              </a:solidFill>
              <a:latin typeface="+mn-ea"/>
            </a:endParaRPr>
          </a:p>
          <a:p>
            <a:pPr algn="ctr"/>
            <a:r>
              <a:rPr lang="en-US" altLang="zh-CN" sz="2400" b="1" dirty="0">
                <a:solidFill>
                  <a:schemeClr val="bg1"/>
                </a:solidFill>
                <a:latin typeface="+mn-ea"/>
              </a:rPr>
              <a:t>2019</a:t>
            </a:r>
            <a:r>
              <a:rPr lang="zh-CN" altLang="en-US" sz="2400" b="1" dirty="0">
                <a:solidFill>
                  <a:schemeClr val="bg1"/>
                </a:solidFill>
                <a:latin typeface="+mn-ea"/>
              </a:rPr>
              <a:t>年暑期美国</a:t>
            </a:r>
            <a:r>
              <a:rPr lang="en-US" altLang="zh-CN" sz="2400" b="1" dirty="0">
                <a:solidFill>
                  <a:schemeClr val="bg1"/>
                </a:solidFill>
                <a:latin typeface="+mn-ea"/>
              </a:rPr>
              <a:t>MIT</a:t>
            </a:r>
            <a:r>
              <a:rPr lang="zh-CN" altLang="en-US" sz="2400" b="1" dirty="0">
                <a:solidFill>
                  <a:schemeClr val="bg1"/>
                </a:solidFill>
                <a:latin typeface="+mn-ea"/>
              </a:rPr>
              <a:t>机器人研究学习营项目日程</a:t>
            </a:r>
            <a:endParaRPr lang="zh-CN" altLang="en-US" sz="2400" b="1" dirty="0">
              <a:solidFill>
                <a:schemeClr val="bg1"/>
              </a:solidFill>
              <a:latin typeface="+mn-ea"/>
            </a:endParaRPr>
          </a:p>
        </p:txBody>
      </p:sp>
      <p:graphicFrame>
        <p:nvGraphicFramePr>
          <p:cNvPr id="3" name="表格 2"/>
          <p:cNvGraphicFramePr>
            <a:graphicFrameLocks noGrp="1"/>
          </p:cNvGraphicFramePr>
          <p:nvPr/>
        </p:nvGraphicFramePr>
        <p:xfrm>
          <a:off x="258183" y="1181901"/>
          <a:ext cx="6682944" cy="9341201"/>
        </p:xfrm>
        <a:graphic>
          <a:graphicData uri="http://schemas.openxmlformats.org/drawingml/2006/table">
            <a:tbl>
              <a:tblPr firstRow="1" bandRow="1">
                <a:tableStyleId>{5C22544A-7EE6-4342-B048-85BDC9FD1C3A}</a:tableStyleId>
              </a:tblPr>
              <a:tblGrid>
                <a:gridCol w="850353"/>
                <a:gridCol w="4485512"/>
                <a:gridCol w="598068"/>
                <a:gridCol w="749011"/>
              </a:tblGrid>
              <a:tr h="311973">
                <a:tc>
                  <a:txBody>
                    <a:bodyPr/>
                    <a:lstStyle/>
                    <a:p>
                      <a:pPr algn="ctr"/>
                      <a:r>
                        <a:rPr lang="zh-CN" altLang="en-US" sz="1400" dirty="0">
                          <a:solidFill>
                            <a:schemeClr val="bg1"/>
                          </a:solidFill>
                        </a:rPr>
                        <a:t>日期</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行程</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用餐</a:t>
                      </a:r>
                      <a:endParaRPr lang="en-US" altLang="zh-CN"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住宿</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591310">
                <a:tc>
                  <a:txBody>
                    <a:bodyPr/>
                    <a:lstStyle/>
                    <a:p>
                      <a:pPr algn="ctr">
                        <a:buClrTx/>
                        <a:buSzTx/>
                        <a:buNone/>
                      </a:pPr>
                      <a:r>
                        <a:rPr lang="en-US" altLang="zh-CN" sz="1400" b="0" dirty="0">
                          <a:solidFill>
                            <a:schemeClr val="bg1"/>
                          </a:solidFill>
                        </a:rPr>
                        <a:t>D6</a:t>
                      </a:r>
                      <a:endParaRPr lang="en-US" altLang="zh-CN" sz="1400" b="0" dirty="0">
                        <a:solidFill>
                          <a:schemeClr val="bg1"/>
                        </a:solidFill>
                      </a:endParaRPr>
                    </a:p>
                    <a:p>
                      <a:pPr algn="ctr">
                        <a:buClrTx/>
                        <a:buSzTx/>
                        <a:buNone/>
                      </a:pPr>
                      <a:r>
                        <a:rPr lang="en-US" altLang="zh-CN" sz="1400" b="0" dirty="0">
                          <a:solidFill>
                            <a:schemeClr val="bg1"/>
                          </a:solidFill>
                        </a:rPr>
                        <a:t>4/8</a:t>
                      </a:r>
                      <a:endParaRPr lang="en-US" altLang="zh-CN" sz="1400" b="0" dirty="0">
                        <a:solidFill>
                          <a:schemeClr val="bg1"/>
                        </a:solidFill>
                      </a:endParaRPr>
                    </a:p>
                    <a:p>
                      <a:pPr algn="ctr">
                        <a:buClrTx/>
                        <a:buSzTx/>
                        <a:buNone/>
                      </a:pPr>
                      <a:r>
                        <a:rPr lang="en-US" altLang="zh-CN" sz="1400" b="0" dirty="0">
                          <a:solidFill>
                            <a:schemeClr val="bg1"/>
                          </a:solidFill>
                        </a:rPr>
                        <a:t>（周日）</a:t>
                      </a:r>
                      <a:endParaRPr lang="zh-CN" alt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ea typeface="+mn-ea"/>
                        </a:rPr>
                        <a:t>09:30-11:30 核心课程：学习机器人交互组件与主体的组装和协同方式，以及学习如何使用ROS进行测试</a:t>
                      </a:r>
                      <a:endParaRPr lang="en-US" altLang="zh-CN" sz="1200" b="1" i="0" u="none" strike="noStrike" kern="1200" baseline="0" dirty="0">
                        <a:solidFill>
                          <a:schemeClr val="bg1"/>
                        </a:solidFill>
                        <a:ea typeface="+mn-ea"/>
                      </a:endParaRPr>
                    </a:p>
                    <a:p>
                      <a:pPr algn="l">
                        <a:buClrTx/>
                        <a:buSzTx/>
                        <a:buNone/>
                      </a:pPr>
                      <a:endParaRPr lang="en-US" altLang="zh-CN" sz="1200" b="1" i="0" u="none" strike="noStrike" kern="1200" baseline="0" dirty="0">
                        <a:solidFill>
                          <a:schemeClr val="bg1"/>
                        </a:solidFill>
                        <a:ea typeface="+mn-ea"/>
                      </a:endParaRPr>
                    </a:p>
                    <a:p>
                      <a:pPr algn="l">
                        <a:buClrTx/>
                        <a:buSzTx/>
                        <a:buNone/>
                      </a:pPr>
                      <a:r>
                        <a:rPr lang="en-US" altLang="zh-CN" sz="1200" b="1" i="0" u="none" strike="noStrike" kern="1200" baseline="0" dirty="0">
                          <a:solidFill>
                            <a:schemeClr val="bg1"/>
                          </a:solidFill>
                          <a:ea typeface="+mn-ea"/>
                        </a:rPr>
                        <a:t>12:00-13:00 学校中餐</a:t>
                      </a:r>
                      <a:endParaRPr lang="en-US" altLang="zh-CN" sz="1200" b="1" i="0" u="none" strike="noStrike" kern="1200" baseline="0" dirty="0">
                        <a:solidFill>
                          <a:schemeClr val="bg1"/>
                        </a:solidFill>
                        <a:ea typeface="+mn-ea"/>
                      </a:endParaRPr>
                    </a:p>
                    <a:p>
                      <a:pPr algn="l">
                        <a:buClrTx/>
                        <a:buSzTx/>
                        <a:buNone/>
                      </a:pPr>
                      <a:endParaRPr lang="en-US" altLang="zh-CN" sz="1200" b="1" i="0" u="none" strike="noStrike" kern="1200" baseline="0" dirty="0">
                        <a:solidFill>
                          <a:schemeClr val="bg1"/>
                        </a:solidFill>
                        <a:ea typeface="+mn-ea"/>
                      </a:endParaRPr>
                    </a:p>
                    <a:p>
                      <a:pPr algn="l">
                        <a:buClrTx/>
                        <a:buSzTx/>
                        <a:buNone/>
                      </a:pPr>
                      <a:r>
                        <a:rPr lang="en-US" altLang="zh-CN" sz="1200" b="1" i="0" u="none" strike="noStrike" kern="1200" baseline="0" dirty="0">
                          <a:solidFill>
                            <a:schemeClr val="bg1"/>
                          </a:solidFill>
                          <a:ea typeface="+mn-ea"/>
                        </a:rPr>
                        <a:t>13:00-14:00 实验室参访：麻省理工大学材料实验室</a:t>
                      </a:r>
                      <a:endParaRPr lang="en-US" altLang="zh-CN" sz="1200" b="1" i="0" u="none" strike="noStrike" kern="1200" baseline="0" dirty="0">
                        <a:solidFill>
                          <a:schemeClr val="bg1"/>
                        </a:solidFill>
                        <a:ea typeface="+mn-ea"/>
                      </a:endParaRPr>
                    </a:p>
                    <a:p>
                      <a:pPr algn="l">
                        <a:buClrTx/>
                        <a:buSzTx/>
                        <a:buNone/>
                      </a:pPr>
                      <a:endParaRPr lang="en-US" altLang="zh-CN" sz="1200" b="1" i="0" u="none" strike="noStrike" kern="1200" baseline="0" dirty="0">
                        <a:solidFill>
                          <a:schemeClr val="bg1"/>
                        </a:solidFill>
                        <a:ea typeface="+mn-ea"/>
                      </a:endParaRPr>
                    </a:p>
                    <a:p>
                      <a:pPr algn="l">
                        <a:buClrTx/>
                        <a:buSzTx/>
                        <a:buNone/>
                      </a:pPr>
                      <a:r>
                        <a:rPr lang="en-US" altLang="zh-CN" sz="1200" b="1" i="0" u="none" strike="noStrike" kern="1200" baseline="0" dirty="0">
                          <a:solidFill>
                            <a:schemeClr val="bg1"/>
                          </a:solidFill>
                          <a:ea typeface="+mn-ea"/>
                        </a:rPr>
                        <a:t>15:00-16:30 </a:t>
                      </a:r>
                      <a:r>
                        <a:rPr lang="zh-CN" altLang="zh-CN" sz="1200" b="1" i="0" u="none" strike="noStrike" kern="1200" baseline="0" dirty="0">
                          <a:solidFill>
                            <a:schemeClr val="bg1"/>
                          </a:solidFill>
                          <a:ea typeface="+mn-ea"/>
                        </a:rPr>
                        <a:t>参观</a:t>
                      </a:r>
                      <a:r>
                        <a:rPr lang="en-US" altLang="zh-CN" sz="1200" b="1" i="0" u="none" strike="noStrike" kern="1200" baseline="0" dirty="0">
                          <a:solidFill>
                            <a:schemeClr val="bg1"/>
                          </a:solidFill>
                          <a:ea typeface="+mn-ea"/>
                        </a:rPr>
                        <a:t>麻省理工大学博物馆</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大学</a:t>
                      </a:r>
                      <a:endParaRPr lang="en-US" altLang="zh-CN" sz="1400" dirty="0">
                        <a:solidFill>
                          <a:schemeClr val="bg1"/>
                        </a:solidFill>
                      </a:endParaRPr>
                    </a:p>
                    <a:p>
                      <a:pPr algn="ct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778248">
                <a:tc>
                  <a:txBody>
                    <a:bodyPr/>
                    <a:lstStyle/>
                    <a:p>
                      <a:pPr algn="ctr">
                        <a:buClrTx/>
                        <a:buSzTx/>
                        <a:buNone/>
                      </a:pPr>
                      <a:r>
                        <a:rPr lang="en-US" altLang="zh-CN" sz="1400" b="0" i="0" u="none" strike="noStrike" kern="1200" baseline="0" dirty="0">
                          <a:solidFill>
                            <a:schemeClr val="bg1"/>
                          </a:solidFill>
                          <a:latin typeface="+mn-lt"/>
                          <a:ea typeface="+mn-ea"/>
                          <a:cs typeface="+mn-cs"/>
                        </a:rPr>
                        <a:t>D7</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5/8</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（周一）</a:t>
                      </a:r>
                      <a:endParaRPr lang="zh-CN" alt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09:30-11:30 核心课程：学习机械手臂的控制方法和应用，用机械臂控制原子力显微镜的相关科研成功</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12:00-13:00 学校中餐</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13:00-15:00 MIT在读学生交流会：关于MIT大学生活、学习、事业发展的交流讲座</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15:00-18:00 项目开发第四阶段-机器人物理组件测试</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大学</a:t>
                      </a:r>
                      <a:endParaRPr lang="en-US" altLang="zh-CN" sz="1400" dirty="0">
                        <a:solidFill>
                          <a:schemeClr val="bg1"/>
                        </a:solidFill>
                      </a:endParaRPr>
                    </a:p>
                    <a:p>
                      <a:pPr algn="ct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418600">
                <a:tc>
                  <a:txBody>
                    <a:bodyPr/>
                    <a:lstStyle/>
                    <a:p>
                      <a:pPr algn="ctr">
                        <a:buClrTx/>
                        <a:buSzTx/>
                        <a:buNone/>
                      </a:pPr>
                      <a:r>
                        <a:rPr lang="en-US" altLang="zh-CN" sz="1400" b="0" i="0" u="none" strike="noStrike" kern="1200" baseline="0" dirty="0">
                          <a:solidFill>
                            <a:schemeClr val="bg1"/>
                          </a:solidFill>
                          <a:latin typeface="+mn-lt"/>
                          <a:ea typeface="+mn-ea"/>
                          <a:cs typeface="+mn-cs"/>
                        </a:rPr>
                        <a:t>D8</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6/8</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（周二）</a:t>
                      </a:r>
                      <a:endParaRPr lang="zh-CN" alt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altLang="zh-CN" sz="1200" b="1" i="0" u="none" strike="noStrike" kern="1200" baseline="0" dirty="0">
                          <a:solidFill>
                            <a:schemeClr val="bg1"/>
                          </a:solidFill>
                          <a:latin typeface="+mn-lt"/>
                          <a:ea typeface="+mn-ea"/>
                          <a:cs typeface="+mn-cs"/>
                        </a:rPr>
                        <a:t>09:30-11:30 核心课程：学习机器人操作系统与树莓派</a:t>
                      </a:r>
                      <a:endParaRPr lang="en-US" altLang="zh-CN" sz="1200" b="1" i="0" u="none" strike="noStrike" kern="1200" baseline="0" dirty="0">
                        <a:solidFill>
                          <a:schemeClr val="bg1"/>
                        </a:solidFill>
                        <a:latin typeface="+mn-lt"/>
                        <a:ea typeface="+mn-ea"/>
                        <a:cs typeface="+mn-cs"/>
                      </a:endParaRPr>
                    </a:p>
                    <a:p>
                      <a:endParaRPr lang="en-US" altLang="zh-CN" sz="1200" b="1" i="0" u="none" strike="noStrike" kern="1200" baseline="0" dirty="0">
                        <a:solidFill>
                          <a:schemeClr val="bg1"/>
                        </a:solidFill>
                        <a:latin typeface="+mn-lt"/>
                        <a:ea typeface="+mn-ea"/>
                        <a:cs typeface="+mn-cs"/>
                      </a:endParaRPr>
                    </a:p>
                    <a:p>
                      <a:r>
                        <a:rPr lang="en-US" altLang="zh-CN" sz="1200" b="1" i="0" u="none" strike="noStrike" kern="1200" baseline="0" dirty="0">
                          <a:solidFill>
                            <a:schemeClr val="bg1"/>
                          </a:solidFill>
                          <a:latin typeface="+mn-lt"/>
                          <a:ea typeface="+mn-ea"/>
                          <a:cs typeface="+mn-cs"/>
                        </a:rPr>
                        <a:t>12:00-13:00 学校中餐</a:t>
                      </a:r>
                      <a:endParaRPr lang="en-US" altLang="zh-CN" sz="1200" b="1" i="0" u="none" strike="noStrike" kern="1200" baseline="0" dirty="0">
                        <a:solidFill>
                          <a:schemeClr val="bg1"/>
                        </a:solidFill>
                        <a:latin typeface="+mn-lt"/>
                        <a:ea typeface="+mn-ea"/>
                        <a:cs typeface="+mn-cs"/>
                      </a:endParaRPr>
                    </a:p>
                    <a:p>
                      <a:endParaRPr lang="en-US" altLang="zh-CN" sz="1200" b="1" i="0" u="none" strike="noStrike" kern="1200" baseline="0" dirty="0">
                        <a:solidFill>
                          <a:schemeClr val="bg1"/>
                        </a:solidFill>
                        <a:latin typeface="+mn-lt"/>
                        <a:ea typeface="+mn-ea"/>
                        <a:cs typeface="+mn-cs"/>
                      </a:endParaRPr>
                    </a:p>
                    <a:p>
                      <a:r>
                        <a:rPr lang="en-US" altLang="zh-CN" sz="1200" b="1" i="0" u="none" strike="noStrike" kern="1200" baseline="0" dirty="0">
                          <a:solidFill>
                            <a:schemeClr val="bg1"/>
                          </a:solidFill>
                          <a:latin typeface="+mn-lt"/>
                          <a:ea typeface="+mn-ea"/>
                          <a:cs typeface="+mn-cs"/>
                        </a:rPr>
                        <a:t>13:00-18:00 项目开发第五阶段-机器人的逻辑编程</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大学</a:t>
                      </a:r>
                      <a:endParaRPr lang="en-US" altLang="zh-CN" sz="1400" dirty="0">
                        <a:solidFill>
                          <a:schemeClr val="bg1"/>
                        </a:solidFill>
                      </a:endParaRPr>
                    </a:p>
                    <a:p>
                      <a:pPr algn="ct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403880">
                <a:tc>
                  <a:txBody>
                    <a:bodyPr/>
                    <a:lstStyle/>
                    <a:p>
                      <a:pPr algn="ctr">
                        <a:buClrTx/>
                        <a:buSzTx/>
                        <a:buNone/>
                      </a:pPr>
                      <a:r>
                        <a:rPr lang="en-US" altLang="zh-CN" sz="1400" b="0" i="0" u="none" strike="noStrike" kern="1200" baseline="0" dirty="0">
                          <a:solidFill>
                            <a:schemeClr val="bg1"/>
                          </a:solidFill>
                          <a:latin typeface="+mn-lt"/>
                          <a:ea typeface="+mn-ea"/>
                          <a:cs typeface="+mn-cs"/>
                        </a:rPr>
                        <a:t>D9</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7/8</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 周三）</a:t>
                      </a:r>
                      <a:endParaRPr lang="en-US" altLang="zh-CN"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09:30-11:30 核心课程：LabVIEW进行机器人控制</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12:00-13:00 学校中餐</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14:00-16:00 参访波士顿东北大学</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16:00-18:00 参观波士顿艺术博物馆</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大学</a:t>
                      </a:r>
                      <a:endParaRPr lang="en-US" altLang="zh-CN" sz="1400" dirty="0">
                        <a:solidFill>
                          <a:schemeClr val="bg1"/>
                        </a:solidFill>
                      </a:endParaRPr>
                    </a:p>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310986">
                <a:tc>
                  <a:txBody>
                    <a:bodyPr/>
                    <a:lstStyle/>
                    <a:p>
                      <a:pPr algn="ctr">
                        <a:buClrTx/>
                        <a:buSzTx/>
                        <a:buNone/>
                      </a:pPr>
                      <a:r>
                        <a:rPr lang="en-US" altLang="zh-CN" sz="1400" b="0" i="0" u="none" strike="noStrike" kern="1200" baseline="0" dirty="0">
                          <a:solidFill>
                            <a:schemeClr val="bg1"/>
                          </a:solidFill>
                          <a:latin typeface="+mn-lt"/>
                          <a:ea typeface="+mn-ea"/>
                          <a:cs typeface="+mn-cs"/>
                        </a:rPr>
                        <a:t>D10</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8/8</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 周四）</a:t>
                      </a:r>
                      <a:endParaRPr lang="en-US" altLang="zh-CN"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dirty="0">
                          <a:solidFill>
                            <a:schemeClr val="bg1"/>
                          </a:solidFill>
                        </a:rPr>
                        <a:t>09:30-11:30 </a:t>
                      </a:r>
                      <a:r>
                        <a:rPr lang="zh-CN" altLang="en-US" sz="1200" b="1" dirty="0">
                          <a:solidFill>
                            <a:schemeClr val="bg1"/>
                          </a:solidFill>
                        </a:rPr>
                        <a:t>项目开发最终阶段</a:t>
                      </a:r>
                      <a:r>
                        <a:rPr lang="en-US" altLang="zh-CN" sz="1200" b="1" dirty="0">
                          <a:solidFill>
                            <a:schemeClr val="bg1"/>
                          </a:solidFill>
                        </a:rPr>
                        <a:t>-</a:t>
                      </a:r>
                      <a:r>
                        <a:rPr lang="zh-CN" altLang="en-US" sz="1200" b="1" dirty="0">
                          <a:solidFill>
                            <a:schemeClr val="bg1"/>
                          </a:solidFill>
                        </a:rPr>
                        <a:t>项目汇报最后测试、机器人编程和测试</a:t>
                      </a:r>
                      <a:br>
                        <a:rPr lang="zh-CN" altLang="en-US" sz="1200" b="1" dirty="0">
                          <a:solidFill>
                            <a:schemeClr val="bg1"/>
                          </a:solidFill>
                        </a:rPr>
                      </a:br>
                      <a:br>
                        <a:rPr lang="zh-CN" altLang="en-US" sz="1200" b="1" dirty="0">
                          <a:solidFill>
                            <a:schemeClr val="bg1"/>
                          </a:solidFill>
                        </a:rPr>
                      </a:br>
                      <a:r>
                        <a:rPr lang="en-US" altLang="zh-CN" sz="1200" b="1" dirty="0">
                          <a:solidFill>
                            <a:schemeClr val="bg1"/>
                          </a:solidFill>
                        </a:rPr>
                        <a:t>13:00-18:00 </a:t>
                      </a:r>
                      <a:r>
                        <a:rPr lang="zh-CN" altLang="en-US" sz="1200" b="1" dirty="0">
                          <a:solidFill>
                            <a:schemeClr val="bg1"/>
                          </a:solidFill>
                        </a:rPr>
                        <a:t>机器人小组竞赛、获胜组颁奖仪式、项目证书颁发、</a:t>
                      </a:r>
                      <a:br>
                        <a:rPr lang="zh-CN" altLang="en-US" sz="1200" b="1" dirty="0">
                          <a:solidFill>
                            <a:schemeClr val="bg1"/>
                          </a:solidFill>
                        </a:rPr>
                      </a:br>
                      <a:r>
                        <a:rPr lang="en-US" altLang="zh-CN" sz="1200" b="1" dirty="0">
                          <a:solidFill>
                            <a:schemeClr val="bg1"/>
                          </a:solidFill>
                        </a:rPr>
                        <a:t>MIT</a:t>
                      </a:r>
                      <a:r>
                        <a:rPr lang="zh-CN" altLang="en-US" sz="1200" b="1" dirty="0">
                          <a:solidFill>
                            <a:schemeClr val="bg1"/>
                          </a:solidFill>
                        </a:rPr>
                        <a:t>全真课堂总结</a:t>
                      </a:r>
                      <a:endParaRPr lang="zh-CN" altLang="en-US"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大学</a:t>
                      </a:r>
                      <a:endParaRPr lang="en-US" altLang="zh-CN" sz="1400" dirty="0">
                        <a:solidFill>
                          <a:schemeClr val="bg1"/>
                        </a:solidFill>
                      </a:endParaRPr>
                    </a:p>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526204">
                <a:tc>
                  <a:txBody>
                    <a:bodyPr/>
                    <a:lstStyle/>
                    <a:p>
                      <a:pPr algn="ctr">
                        <a:buClrTx/>
                        <a:buSzTx/>
                        <a:buNone/>
                      </a:pPr>
                      <a:r>
                        <a:rPr lang="en-US" altLang="zh-CN" sz="1400" b="0" i="0" u="none" strike="noStrike" kern="1200" baseline="0" dirty="0">
                          <a:solidFill>
                            <a:schemeClr val="bg1"/>
                          </a:solidFill>
                          <a:latin typeface="+mn-lt"/>
                          <a:ea typeface="+mn-ea"/>
                          <a:cs typeface="+mn-cs"/>
                        </a:rPr>
                        <a:t>D11</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9/8</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（周五）</a:t>
                      </a:r>
                      <a:endParaRPr lang="en-US" altLang="zh-CN" sz="1400" b="0" dirty="0">
                        <a:solidFill>
                          <a:schemeClr val="bg1"/>
                        </a:solidFill>
                      </a:endParaRPr>
                    </a:p>
                    <a:p>
                      <a:pPr algn="ctr">
                        <a:buClrTx/>
                        <a:buSzTx/>
                        <a:buNone/>
                      </a:pPr>
                      <a:endParaRPr lang="en-US" altLang="zh-CN"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10</a:t>
                      </a:r>
                      <a:r>
                        <a:rPr lang="en-US" altLang="zh-CN" sz="1200" b="1" dirty="0">
                          <a:solidFill>
                            <a:schemeClr val="bg1"/>
                          </a:solidFill>
                          <a:sym typeface="+mn-ea"/>
                        </a:rPr>
                        <a:t>:</a:t>
                      </a:r>
                      <a:r>
                        <a:rPr lang="en-US" altLang="zh-CN" sz="1200" b="1" i="0" u="none" strike="noStrike" kern="1200" baseline="0" dirty="0">
                          <a:solidFill>
                            <a:schemeClr val="bg1"/>
                          </a:solidFill>
                          <a:latin typeface="+mn-lt"/>
                          <a:ea typeface="+mn-ea"/>
                          <a:cs typeface="+mn-cs"/>
                        </a:rPr>
                        <a:t>00-12:00 创新课程（企业参访）：</a:t>
                      </a:r>
                      <a:r>
                        <a:rPr lang="en-US" altLang="zh-CN" sz="1200" b="1" i="0" u="none" strike="noStrike" kern="1200" baseline="0" dirty="0" err="1">
                          <a:solidFill>
                            <a:schemeClr val="bg1"/>
                          </a:solidFill>
                          <a:latin typeface="+mn-lt"/>
                          <a:ea typeface="+mn-ea"/>
                          <a:cs typeface="+mn-cs"/>
                        </a:rPr>
                        <a:t>参访CIC创新中心CIC创新中心</a:t>
                      </a:r>
                      <a:r>
                        <a:rPr lang="zh-CN" altLang="en-US" sz="1200" b="1" i="0" u="none" strike="noStrike" kern="1200" baseline="0" dirty="0">
                          <a:solidFill>
                            <a:schemeClr val="bg1"/>
                          </a:solidFill>
                          <a:latin typeface="+mn-lt"/>
                          <a:ea typeface="+mn-ea"/>
                          <a:cs typeface="+mn-cs"/>
                        </a:rPr>
                        <a:t>。</a:t>
                      </a:r>
                      <a:r>
                        <a:rPr lang="en-US" altLang="zh-CN" sz="1200" b="1" i="0" u="none" strike="noStrike" kern="1200" baseline="0" dirty="0" err="1">
                          <a:solidFill>
                            <a:schemeClr val="bg1"/>
                          </a:solidFill>
                          <a:latin typeface="+mn-lt"/>
                          <a:ea typeface="+mn-ea"/>
                          <a:cs typeface="+mn-cs"/>
                        </a:rPr>
                        <a:t>学生在CIC工作人员的带领下进行参访，并与其中部分企业的创始人进行交流座谈</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14:00-17:00 </a:t>
                      </a:r>
                      <a:r>
                        <a:rPr lang="en-US" altLang="zh-CN" sz="1200" b="1" i="0" u="none" strike="noStrike" kern="1200" baseline="0" dirty="0" err="1">
                          <a:solidFill>
                            <a:schemeClr val="bg1"/>
                          </a:solidFill>
                          <a:latin typeface="+mn-lt"/>
                          <a:ea typeface="+mn-ea"/>
                          <a:cs typeface="+mn-cs"/>
                        </a:rPr>
                        <a:t>波士顿社区义工活动，体验美国社区慈善文化</a:t>
                      </a:r>
                      <a:r>
                        <a:rPr lang="zh-CN" altLang="en-US" sz="1200" b="1" i="0" u="none" strike="noStrike" kern="1200" baseline="0" dirty="0">
                          <a:solidFill>
                            <a:schemeClr val="bg1"/>
                          </a:solidFill>
                          <a:latin typeface="+mn-lt"/>
                          <a:ea typeface="+mn-ea"/>
                          <a:cs typeface="+mn-cs"/>
                        </a:rPr>
                        <a:t>；</a:t>
                      </a:r>
                      <a:r>
                        <a:rPr lang="en-US" altLang="zh-CN" sz="1200" b="1" i="0" u="none" strike="noStrike" kern="1200" baseline="0" dirty="0">
                          <a:solidFill>
                            <a:schemeClr val="bg1"/>
                          </a:solidFill>
                          <a:latin typeface="+mn-lt"/>
                          <a:ea typeface="+mn-ea"/>
                          <a:cs typeface="+mn-cs"/>
                        </a:rPr>
                        <a:t>                             </a:t>
                      </a:r>
                      <a:r>
                        <a:rPr lang="en-US" altLang="zh-CN" sz="1200" b="1" i="0" u="none" strike="noStrike" kern="1200" baseline="0" dirty="0" err="1">
                          <a:solidFill>
                            <a:schemeClr val="bg1"/>
                          </a:solidFill>
                          <a:latin typeface="+mn-lt"/>
                          <a:ea typeface="+mn-ea"/>
                          <a:cs typeface="+mn-cs"/>
                        </a:rPr>
                        <a:t>文化体验：波士顿自由之路</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大学</a:t>
                      </a:r>
                      <a:endParaRPr lang="en-US" altLang="zh-CN" sz="1400" dirty="0">
                        <a:solidFill>
                          <a:schemeClr val="bg1"/>
                        </a:solidFill>
                      </a:endParaRPr>
                    </a:p>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 y="0"/>
            <a:ext cx="7199316" cy="10798970"/>
          </a:xfrm>
          <a:prstGeom prst="rect">
            <a:avLst/>
          </a:prstGeom>
        </p:spPr>
      </p:pic>
      <p:sp>
        <p:nvSpPr>
          <p:cNvPr id="19" name="矩形 18"/>
          <p:cNvSpPr/>
          <p:nvPr/>
        </p:nvSpPr>
        <p:spPr>
          <a:xfrm>
            <a:off x="794" y="13855"/>
            <a:ext cx="7199312" cy="10798970"/>
          </a:xfrm>
          <a:prstGeom prst="rect">
            <a:avLst/>
          </a:prstGeom>
          <a:gradFill>
            <a:gsLst>
              <a:gs pos="0">
                <a:schemeClr val="tx1">
                  <a:alpha val="0"/>
                </a:schemeClr>
              </a:gs>
              <a:gs pos="50000">
                <a:srgbClr val="000000">
                  <a:alpha val="49000"/>
                </a:srgb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46958" y="113897"/>
            <a:ext cx="6906986" cy="1198880"/>
          </a:xfrm>
          <a:prstGeom prst="rect">
            <a:avLst/>
          </a:prstGeom>
        </p:spPr>
        <p:txBody>
          <a:bodyPr wrap="square">
            <a:spAutoFit/>
          </a:bodyPr>
          <a:lstStyle/>
          <a:p>
            <a:pPr algn="ctr"/>
            <a:r>
              <a:rPr lang="zh-CN" altLang="en-US" sz="2400" b="1" dirty="0">
                <a:solidFill>
                  <a:schemeClr val="bg1"/>
                </a:solidFill>
                <a:latin typeface="+mn-ea"/>
                <a:sym typeface="+mn-ea"/>
              </a:rPr>
              <a:t>重庆大学</a:t>
            </a:r>
            <a:r>
              <a:rPr lang="en-US" altLang="zh-CN" sz="2400" b="1" dirty="0">
                <a:solidFill>
                  <a:schemeClr val="bg1"/>
                </a:solidFill>
                <a:latin typeface="+mn-ea"/>
                <a:sym typeface="+mn-ea"/>
              </a:rPr>
              <a:t>-</a:t>
            </a:r>
            <a:r>
              <a:rPr lang="zh-CN" altLang="en-US" sz="2400" b="1" dirty="0">
                <a:solidFill>
                  <a:schemeClr val="bg1"/>
                </a:solidFill>
                <a:latin typeface="+mn-ea"/>
                <a:sym typeface="+mn-ea"/>
              </a:rPr>
              <a:t>辛辛那提大学联合学院</a:t>
            </a:r>
            <a:endParaRPr lang="en-US" altLang="zh-CN" sz="2400" b="1" dirty="0">
              <a:solidFill>
                <a:schemeClr val="bg1"/>
              </a:solidFill>
              <a:latin typeface="+mn-ea"/>
            </a:endParaRPr>
          </a:p>
          <a:p>
            <a:pPr algn="ctr"/>
            <a:r>
              <a:rPr lang="en-US" altLang="zh-CN" sz="2400" b="1" dirty="0">
                <a:solidFill>
                  <a:schemeClr val="bg1"/>
                </a:solidFill>
                <a:latin typeface="+mn-ea"/>
                <a:sym typeface="+mn-ea"/>
              </a:rPr>
              <a:t>2019</a:t>
            </a:r>
            <a:r>
              <a:rPr lang="zh-CN" altLang="en-US" sz="2400" b="1" dirty="0">
                <a:solidFill>
                  <a:schemeClr val="bg1"/>
                </a:solidFill>
                <a:latin typeface="+mn-ea"/>
                <a:sym typeface="+mn-ea"/>
              </a:rPr>
              <a:t>年暑期美国</a:t>
            </a:r>
            <a:r>
              <a:rPr lang="en-US" altLang="zh-CN" sz="2400" b="1" dirty="0">
                <a:solidFill>
                  <a:schemeClr val="bg1"/>
                </a:solidFill>
                <a:latin typeface="+mn-ea"/>
                <a:sym typeface="+mn-ea"/>
              </a:rPr>
              <a:t>MIT</a:t>
            </a:r>
            <a:r>
              <a:rPr lang="zh-CN" altLang="en-US" sz="2400" b="1" dirty="0">
                <a:solidFill>
                  <a:schemeClr val="bg1"/>
                </a:solidFill>
                <a:latin typeface="+mn-ea"/>
                <a:sym typeface="+mn-ea"/>
              </a:rPr>
              <a:t>机器人研究学习营项目日程</a:t>
            </a:r>
            <a:endParaRPr lang="zh-CN" altLang="en-US" sz="2400" b="1" dirty="0">
              <a:solidFill>
                <a:schemeClr val="bg1"/>
              </a:solidFill>
              <a:latin typeface="+mn-ea"/>
            </a:endParaRPr>
          </a:p>
          <a:p>
            <a:pPr algn="ctr"/>
            <a:endParaRPr lang="zh-CN" altLang="en-US" sz="2400" b="1" dirty="0">
              <a:solidFill>
                <a:schemeClr val="bg1"/>
              </a:solidFill>
              <a:latin typeface="+mn-ea"/>
            </a:endParaRPr>
          </a:p>
        </p:txBody>
      </p:sp>
      <p:graphicFrame>
        <p:nvGraphicFramePr>
          <p:cNvPr id="3" name="表格 2"/>
          <p:cNvGraphicFramePr>
            <a:graphicFrameLocks noGrp="1"/>
          </p:cNvGraphicFramePr>
          <p:nvPr/>
        </p:nvGraphicFramePr>
        <p:xfrm>
          <a:off x="204843" y="1227621"/>
          <a:ext cx="6682944" cy="9444080"/>
        </p:xfrm>
        <a:graphic>
          <a:graphicData uri="http://schemas.openxmlformats.org/drawingml/2006/table">
            <a:tbl>
              <a:tblPr firstRow="1" bandRow="1">
                <a:tableStyleId>{5C22544A-7EE6-4342-B048-85BDC9FD1C3A}</a:tableStyleId>
              </a:tblPr>
              <a:tblGrid>
                <a:gridCol w="850353"/>
                <a:gridCol w="4485512"/>
                <a:gridCol w="598170"/>
                <a:gridCol w="748909"/>
              </a:tblGrid>
              <a:tr h="350536">
                <a:tc>
                  <a:txBody>
                    <a:bodyPr/>
                    <a:lstStyle/>
                    <a:p>
                      <a:pPr algn="ctr"/>
                      <a:r>
                        <a:rPr lang="zh-CN" altLang="en-US" sz="1400" dirty="0">
                          <a:solidFill>
                            <a:schemeClr val="bg1"/>
                          </a:solidFill>
                        </a:rPr>
                        <a:t>日期</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行程</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用餐</a:t>
                      </a:r>
                      <a:endParaRPr lang="en-US" altLang="zh-CN"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住宿</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2069925">
                <a:tc>
                  <a:txBody>
                    <a:bodyPr/>
                    <a:lstStyle/>
                    <a:p>
                      <a:pPr algn="ctr">
                        <a:buClrTx/>
                        <a:buSzTx/>
                        <a:buNone/>
                      </a:pPr>
                      <a:r>
                        <a:rPr lang="en-US" altLang="zh-CN" sz="1400" b="0" i="0" u="none" strike="noStrike" kern="1200" baseline="0" dirty="0">
                          <a:solidFill>
                            <a:schemeClr val="bg1"/>
                          </a:solidFill>
                          <a:latin typeface="+mn-lt"/>
                          <a:ea typeface="+mn-ea"/>
                          <a:cs typeface="+mn-cs"/>
                        </a:rPr>
                        <a:t>D12</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10/8（周六）</a:t>
                      </a:r>
                      <a:endParaRPr lang="zh-CN" alt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09:30-11:30 讲座活动：哈佛学生分享及哈佛新英格兰校友会主席讲座</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11:30-12:30 参访哈佛大学</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14:00-16:00 实验室参访：MIT核磁共振中心该中心是目前世界研究机构中拥有核磁仪数量最多，高磁场强度最大，技术最先进的中心。</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大学</a:t>
                      </a:r>
                      <a:endParaRPr lang="en-US" altLang="zh-CN" sz="1400" dirty="0">
                        <a:solidFill>
                          <a:schemeClr val="bg1"/>
                        </a:solidFill>
                      </a:endParaRPr>
                    </a:p>
                    <a:p>
                      <a:pPr algn="ctr"/>
                      <a:r>
                        <a:rPr lang="zh-CN" altLang="en-US" sz="1400" dirty="0">
                          <a:solidFill>
                            <a:schemeClr val="bg1"/>
                          </a:solidFill>
                        </a:rPr>
                        <a:t>宿舍</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2227743">
                <a:tc>
                  <a:txBody>
                    <a:bodyPr/>
                    <a:lstStyle/>
                    <a:p>
                      <a:pPr algn="ctr">
                        <a:buClrTx/>
                        <a:buSzTx/>
                        <a:buNone/>
                      </a:pPr>
                      <a:r>
                        <a:rPr lang="en-US" altLang="zh-CN" sz="1400" b="0" i="0" u="none" strike="noStrike" kern="1200" baseline="0" dirty="0">
                          <a:solidFill>
                            <a:schemeClr val="bg1"/>
                          </a:solidFill>
                          <a:latin typeface="+mn-lt"/>
                          <a:ea typeface="+mn-ea"/>
                          <a:cs typeface="+mn-cs"/>
                        </a:rPr>
                        <a:t>D13</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11/8</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 周日）</a:t>
                      </a:r>
                      <a:endParaRPr lang="zh-CN" alt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10:00-12:00 创新课程：哈佛大学创新实验室ilab创业孵化器。学生们将在实验室相关负责人的带领下进行讲解参观以及座谈交流</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12</a:t>
                      </a:r>
                      <a:r>
                        <a:rPr lang="en-US" altLang="zh-CN" sz="1200" b="1" dirty="0">
                          <a:solidFill>
                            <a:schemeClr val="bg1"/>
                          </a:solidFill>
                          <a:sym typeface="+mn-ea"/>
                        </a:rPr>
                        <a:t>:</a:t>
                      </a:r>
                      <a:r>
                        <a:rPr lang="en-US" altLang="zh-CN" sz="1200" b="1" i="0" u="none" strike="noStrike" kern="1200" baseline="0" dirty="0">
                          <a:solidFill>
                            <a:schemeClr val="bg1"/>
                          </a:solidFill>
                          <a:latin typeface="+mn-lt"/>
                          <a:ea typeface="+mn-ea"/>
                          <a:cs typeface="+mn-cs"/>
                        </a:rPr>
                        <a:t>00-13:00 学校中餐</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13:00-17:30 前往纽约（全程340公里，车程约4.5小时）晚上在时代广场感受这座大都市的繁华</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buClrTx/>
                        <a:buSzTx/>
                        <a:buNone/>
                      </a:pPr>
                      <a:r>
                        <a:rPr lang="zh-CN" altLang="en-US" sz="1400" b="0" i="0" u="none" strike="noStrike" kern="1200" baseline="0" dirty="0">
                          <a:solidFill>
                            <a:schemeClr val="bg1"/>
                          </a:solidFill>
                          <a:latin typeface="+mn-lt"/>
                          <a:ea typeface="+mn-ea"/>
                          <a:cs typeface="+mn-cs"/>
                        </a:rPr>
                        <a:t>纽约新泽西</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79913">
                <a:tc>
                  <a:txBody>
                    <a:bodyPr/>
                    <a:lstStyle/>
                    <a:p>
                      <a:pPr algn="ctr">
                        <a:buClrTx/>
                        <a:buSzTx/>
                        <a:buNone/>
                      </a:pPr>
                      <a:r>
                        <a:rPr lang="en-US" altLang="zh-CN" sz="1400" b="0" i="0" u="none" strike="noStrike" kern="1200" baseline="0" dirty="0">
                          <a:solidFill>
                            <a:schemeClr val="bg1"/>
                          </a:solidFill>
                          <a:latin typeface="+mn-lt"/>
                          <a:ea typeface="+mn-ea"/>
                          <a:cs typeface="+mn-cs"/>
                        </a:rPr>
                        <a:t>D14</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12/8</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 周一）</a:t>
                      </a:r>
                      <a:endParaRPr lang="zh-CN" alt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r>
                        <a:rPr lang="en-US" altLang="zh-CN" sz="1200" b="1" i="0" u="none" strike="noStrike" kern="1200" baseline="0" dirty="0">
                          <a:solidFill>
                            <a:schemeClr val="bg1"/>
                          </a:solidFill>
                          <a:latin typeface="+mn-lt"/>
                          <a:ea typeface="+mn-ea"/>
                          <a:cs typeface="+mn-cs"/>
                        </a:rPr>
                        <a:t>09:30-11:30 </a:t>
                      </a:r>
                      <a:r>
                        <a:rPr lang="en-US" altLang="zh-CN" sz="1200" b="1" i="0" u="none" strike="noStrike" kern="1200" baseline="0" dirty="0" err="1">
                          <a:solidFill>
                            <a:schemeClr val="bg1"/>
                          </a:solidFill>
                          <a:latin typeface="+mn-lt"/>
                          <a:ea typeface="+mn-ea"/>
                          <a:cs typeface="+mn-cs"/>
                        </a:rPr>
                        <a:t>坐船游览自由女神像感受自由的气息</a:t>
                      </a:r>
                      <a:r>
                        <a:rPr lang="zh-CN" altLang="en-US" sz="1200" b="1" i="0" u="none" strike="noStrike" kern="1200" baseline="0" dirty="0">
                          <a:solidFill>
                            <a:schemeClr val="bg1"/>
                          </a:solidFill>
                          <a:latin typeface="+mn-lt"/>
                          <a:ea typeface="+mn-ea"/>
                          <a:cs typeface="+mn-cs"/>
                        </a:rPr>
                        <a:t>、</a:t>
                      </a:r>
                      <a:r>
                        <a:rPr lang="en-US" altLang="zh-CN" sz="1200" b="1" i="0" u="none" strike="noStrike" kern="1200" baseline="0" dirty="0" err="1">
                          <a:solidFill>
                            <a:schemeClr val="bg1"/>
                          </a:solidFill>
                          <a:latin typeface="+mn-lt"/>
                          <a:ea typeface="+mn-ea"/>
                          <a:cs typeface="+mn-cs"/>
                        </a:rPr>
                        <a:t>参访华尔街金融中心</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11:30-13:00 中餐</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13:00-18:00 参观著名的大都会博物馆（含有声讲解器），中央公园体验“纽约后花园”的城中惬意</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zh-CN" altLang="en-US" sz="1400" b="0" i="0" u="none" strike="noStrike" kern="1200" baseline="0" dirty="0">
                          <a:solidFill>
                            <a:schemeClr val="bg1"/>
                          </a:solidFill>
                          <a:latin typeface="+mn-lt"/>
                          <a:ea typeface="+mn-ea"/>
                          <a:cs typeface="+mn-cs"/>
                        </a:rPr>
                        <a:t>纽约新泽西</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361483">
                <a:tc>
                  <a:txBody>
                    <a:bodyPr/>
                    <a:lstStyle/>
                    <a:p>
                      <a:pPr algn="ctr">
                        <a:buClrTx/>
                        <a:buSzTx/>
                        <a:buNone/>
                      </a:pPr>
                      <a:r>
                        <a:rPr lang="en-US" altLang="zh-CN" sz="1400" b="0" i="0" u="none" strike="noStrike" kern="1200" baseline="0" dirty="0">
                          <a:solidFill>
                            <a:schemeClr val="bg1"/>
                          </a:solidFill>
                          <a:latin typeface="+mn-lt"/>
                          <a:ea typeface="+mn-ea"/>
                          <a:cs typeface="+mn-cs"/>
                        </a:rPr>
                        <a:t>D15</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13/8</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 周二）</a:t>
                      </a:r>
                      <a:endParaRPr lang="en-US" altLang="zh-CN"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altLang="zh-CN" sz="1200" b="1" i="0" u="none" strike="noStrike" kern="1200" baseline="0" dirty="0" err="1">
                          <a:solidFill>
                            <a:schemeClr val="bg1"/>
                          </a:solidFill>
                          <a:latin typeface="+mn-lt"/>
                          <a:ea typeface="+mn-ea"/>
                          <a:cs typeface="+mn-cs"/>
                        </a:rPr>
                        <a:t>纽约</a:t>
                      </a:r>
                      <a:r>
                        <a:rPr lang="en-US" altLang="zh-CN" sz="1200" b="1" i="0" u="none" strike="noStrike" kern="1200" baseline="0" dirty="0">
                          <a:solidFill>
                            <a:schemeClr val="bg1"/>
                          </a:solidFill>
                          <a:latin typeface="+mn-lt"/>
                          <a:ea typeface="+mn-ea"/>
                          <a:cs typeface="+mn-cs"/>
                        </a:rPr>
                        <a:t>--</a:t>
                      </a:r>
                      <a:r>
                        <a:rPr lang="zh-CN" altLang="en-US" sz="1200" b="1" i="0" u="none" strike="noStrike" kern="1200" baseline="0" dirty="0">
                          <a:solidFill>
                            <a:schemeClr val="bg1"/>
                          </a:solidFill>
                          <a:latin typeface="+mn-lt"/>
                          <a:ea typeface="+mn-ea"/>
                          <a:cs typeface="+mn-cs"/>
                        </a:rPr>
                        <a:t>北京</a:t>
                      </a:r>
                      <a:endParaRPr lang="en-US" altLang="zh-CN" sz="1200" b="1" i="0" u="none" strike="noStrike" kern="1200" baseline="0" dirty="0">
                        <a:solidFill>
                          <a:schemeClr val="bg1"/>
                        </a:solidFill>
                        <a:latin typeface="+mn-lt"/>
                        <a:ea typeface="+mn-ea"/>
                        <a:cs typeface="+mn-cs"/>
                      </a:endParaRPr>
                    </a:p>
                    <a:p>
                      <a:endParaRPr lang="en-US" altLang="zh-CN" sz="1200" b="1" i="0" u="none" strike="noStrike" kern="1200" baseline="0" dirty="0">
                        <a:solidFill>
                          <a:schemeClr val="bg1"/>
                        </a:solidFill>
                        <a:latin typeface="+mn-lt"/>
                        <a:ea typeface="+mn-ea"/>
                        <a:cs typeface="+mn-cs"/>
                      </a:endParaRPr>
                    </a:p>
                    <a:p>
                      <a:r>
                        <a:rPr lang="en-US" altLang="zh-CN" sz="1200" b="1" i="0" u="none" strike="noStrike" kern="1200" baseline="0" dirty="0">
                          <a:solidFill>
                            <a:schemeClr val="bg1"/>
                          </a:solidFill>
                          <a:latin typeface="+mn-lt"/>
                          <a:ea typeface="+mn-ea"/>
                          <a:cs typeface="+mn-cs"/>
                        </a:rPr>
                        <a:t>参考航班：国航CA982  纽约-北京   起飞16:50   到达18:20+1</a:t>
                      </a:r>
                      <a:endParaRPr lang="en-US" altLang="zh-CN" sz="1200" b="1" i="0" u="none" strike="noStrike" kern="1200" baseline="0" dirty="0">
                        <a:solidFill>
                          <a:schemeClr val="bg1"/>
                        </a:solidFill>
                        <a:latin typeface="+mn-lt"/>
                        <a:ea typeface="+mn-ea"/>
                        <a:cs typeface="+mn-cs"/>
                      </a:endParaRPr>
                    </a:p>
                    <a:p>
                      <a:r>
                        <a:rPr lang="en-US" altLang="zh-CN" sz="1200" b="1" i="0" u="none" strike="noStrike" kern="1200" baseline="0" dirty="0">
                          <a:solidFill>
                            <a:schemeClr val="bg1"/>
                          </a:solidFill>
                          <a:latin typeface="+mn-lt"/>
                          <a:ea typeface="+mn-ea"/>
                          <a:cs typeface="+mn-cs"/>
                        </a:rPr>
                        <a:t>上午自由活动，乘车前往机</a:t>
                      </a:r>
                      <a:r>
                        <a:rPr lang="zh-CN" altLang="en-US" sz="1200" b="1" i="0" u="none" strike="noStrike" kern="1200" baseline="0" dirty="0">
                          <a:solidFill>
                            <a:schemeClr val="bg1"/>
                          </a:solidFill>
                          <a:latin typeface="+mn-lt"/>
                          <a:ea typeface="+mn-ea"/>
                          <a:cs typeface="+mn-cs"/>
                        </a:rPr>
                        <a:t>场</a:t>
                      </a:r>
                      <a:r>
                        <a:rPr lang="en-US" altLang="zh-CN" sz="1200" b="1" i="0" u="none" strike="noStrike" kern="1200" baseline="0" dirty="0">
                          <a:solidFill>
                            <a:schemeClr val="bg1"/>
                          </a:solidFill>
                          <a:latin typeface="+mn-lt"/>
                          <a:ea typeface="+mn-ea"/>
                          <a:cs typeface="+mn-cs"/>
                        </a:rPr>
                        <a:t>，转机前往北京</a:t>
                      </a: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早午</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飞机上</a:t>
                      </a: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040240">
                <a:tc>
                  <a:txBody>
                    <a:bodyPr/>
                    <a:lstStyle/>
                    <a:p>
                      <a:pPr algn="ctr">
                        <a:buClrTx/>
                        <a:buSzTx/>
                        <a:buNone/>
                      </a:pPr>
                      <a:r>
                        <a:rPr lang="en-US" altLang="zh-CN" sz="1400" b="0" i="0" u="none" strike="noStrike" kern="1200" baseline="0" dirty="0">
                          <a:solidFill>
                            <a:schemeClr val="bg1"/>
                          </a:solidFill>
                          <a:latin typeface="+mn-lt"/>
                          <a:ea typeface="+mn-ea"/>
                          <a:cs typeface="+mn-cs"/>
                        </a:rPr>
                        <a:t>D16</a:t>
                      </a:r>
                      <a:endParaRPr lang="en-US" altLang="zh-CN" sz="1400" b="0" i="0" u="none" strike="noStrike" kern="1200" baseline="0" dirty="0">
                        <a:solidFill>
                          <a:schemeClr val="bg1"/>
                        </a:solidFill>
                        <a:latin typeface="+mn-lt"/>
                        <a:ea typeface="+mn-ea"/>
                        <a:cs typeface="+mn-cs"/>
                      </a:endParaRPr>
                    </a:p>
                    <a:p>
                      <a:pPr algn="ctr">
                        <a:buClrTx/>
                        <a:buSzTx/>
                        <a:buNone/>
                      </a:pPr>
                      <a:r>
                        <a:rPr lang="en-US" altLang="zh-CN" sz="1400" b="0" i="0" u="none" strike="noStrike" kern="1200" baseline="0" dirty="0">
                          <a:solidFill>
                            <a:schemeClr val="bg1"/>
                          </a:solidFill>
                          <a:latin typeface="+mn-lt"/>
                          <a:ea typeface="+mn-ea"/>
                          <a:cs typeface="+mn-cs"/>
                        </a:rPr>
                        <a:t>14/8（周</a:t>
                      </a:r>
                      <a:r>
                        <a:rPr lang="zh-CN" altLang="en-US" sz="1400" b="0" i="0" u="none" strike="noStrike" kern="1200" baseline="0" dirty="0">
                          <a:solidFill>
                            <a:schemeClr val="bg1"/>
                          </a:solidFill>
                          <a:latin typeface="+mn-lt"/>
                          <a:ea typeface="+mn-ea"/>
                          <a:cs typeface="+mn-cs"/>
                        </a:rPr>
                        <a:t>三</a:t>
                      </a:r>
                      <a:r>
                        <a:rPr lang="en-US" altLang="zh-CN" sz="1400" b="0" i="0" u="none" strike="noStrike" kern="1200" baseline="0" dirty="0">
                          <a:solidFill>
                            <a:schemeClr val="bg1"/>
                          </a:solidFill>
                          <a:latin typeface="+mn-lt"/>
                          <a:ea typeface="+mn-ea"/>
                          <a:cs typeface="+mn-cs"/>
                        </a:rPr>
                        <a:t>)</a:t>
                      </a:r>
                      <a:endParaRPr lang="en-US" altLang="zh-CN"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err="1">
                          <a:solidFill>
                            <a:schemeClr val="bg1"/>
                          </a:solidFill>
                          <a:latin typeface="+mn-lt"/>
                          <a:ea typeface="+mn-ea"/>
                          <a:cs typeface="+mn-cs"/>
                        </a:rPr>
                        <a:t>北京-重庆</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a:solidFill>
                            <a:schemeClr val="bg1"/>
                          </a:solidFill>
                          <a:latin typeface="+mn-lt"/>
                          <a:ea typeface="+mn-ea"/>
                          <a:cs typeface="+mn-cs"/>
                        </a:rPr>
                        <a:t>参考航班：国航CA4136 北京-重庆  起飞20:10   到达22:55</a:t>
                      </a:r>
                      <a:endParaRPr lang="en-US" altLang="zh-CN" sz="1200" b="1" i="0" u="none" strike="noStrike" kern="1200" baseline="0" dirty="0">
                        <a:solidFill>
                          <a:schemeClr val="bg1"/>
                        </a:solidFill>
                        <a:latin typeface="+mn-lt"/>
                        <a:ea typeface="+mn-ea"/>
                        <a:cs typeface="+mn-cs"/>
                      </a:endParaRPr>
                    </a:p>
                    <a:p>
                      <a:pPr algn="l">
                        <a:buClrTx/>
                        <a:buSzTx/>
                        <a:buNone/>
                      </a:pPr>
                      <a:r>
                        <a:rPr lang="en-US" altLang="zh-CN" sz="1200" b="1" i="0" u="none" strike="noStrike" kern="1200" baseline="0" dirty="0" err="1">
                          <a:solidFill>
                            <a:schemeClr val="bg1"/>
                          </a:solidFill>
                          <a:latin typeface="+mn-lt"/>
                          <a:ea typeface="+mn-ea"/>
                          <a:cs typeface="+mn-cs"/>
                        </a:rPr>
                        <a:t>抵达北京转机回重庆，结束愉快的游学之旅</a:t>
                      </a: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i="0" u="none" strike="noStrike" kern="1200" baseline="0" dirty="0">
                        <a:solidFill>
                          <a:schemeClr val="bg1"/>
                        </a:solidFill>
                        <a:latin typeface="+mn-lt"/>
                        <a:ea typeface="+mn-ea"/>
                        <a:cs typeface="+mn-cs"/>
                      </a:endParaRPr>
                    </a:p>
                    <a:p>
                      <a:pPr algn="l">
                        <a:buClrTx/>
                        <a:buSzTx/>
                        <a:buNone/>
                      </a:pPr>
                      <a:endParaRPr lang="en-US" altLang="zh-CN"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20090" rtl="0" eaLnBrk="1" fontAlgn="auto" latinLnBrk="0" hangingPunct="1">
                        <a:lnSpc>
                          <a:spcPct val="100000"/>
                        </a:lnSpc>
                        <a:spcBef>
                          <a:spcPts val="0"/>
                        </a:spcBef>
                        <a:spcAft>
                          <a:spcPts val="0"/>
                        </a:spcAft>
                        <a:buClrTx/>
                        <a:buSzTx/>
                        <a:buFontTx/>
                        <a:buNone/>
                        <a:defRPr/>
                      </a:pPr>
                      <a:endParaRPr lang="zh-CN" alt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 y="0"/>
            <a:ext cx="7199316" cy="10798970"/>
          </a:xfrm>
          <a:prstGeom prst="rect">
            <a:avLst/>
          </a:prstGeom>
        </p:spPr>
      </p:pic>
      <p:sp>
        <p:nvSpPr>
          <p:cNvPr id="19" name="矩形 18"/>
          <p:cNvSpPr/>
          <p:nvPr/>
        </p:nvSpPr>
        <p:spPr>
          <a:xfrm>
            <a:off x="1" y="-81281"/>
            <a:ext cx="7199312" cy="10798970"/>
          </a:xfrm>
          <a:prstGeom prst="rect">
            <a:avLst/>
          </a:prstGeom>
          <a:gradFill>
            <a:gsLst>
              <a:gs pos="0">
                <a:schemeClr val="tx1">
                  <a:alpha val="0"/>
                </a:schemeClr>
              </a:gs>
              <a:gs pos="50000">
                <a:srgbClr val="000000">
                  <a:alpha val="49000"/>
                </a:srgb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295073" y="224842"/>
            <a:ext cx="2610756" cy="523220"/>
          </a:xfrm>
          <a:prstGeom prst="rect">
            <a:avLst/>
          </a:prstGeom>
        </p:spPr>
        <p:txBody>
          <a:bodyPr wrap="square">
            <a:spAutoFit/>
          </a:bodyPr>
          <a:lstStyle/>
          <a:p>
            <a:pPr algn="ctr"/>
            <a:r>
              <a:rPr lang="zh-CN" altLang="en-US" sz="2800" b="1" dirty="0">
                <a:solidFill>
                  <a:schemeClr val="bg1"/>
                </a:solidFill>
                <a:latin typeface="+mn-ea"/>
              </a:rPr>
              <a:t>签证服务</a:t>
            </a:r>
            <a:endParaRPr lang="zh-CN" altLang="en-US" sz="2800" b="1" dirty="0">
              <a:solidFill>
                <a:schemeClr val="bg1"/>
              </a:solidFill>
              <a:latin typeface="+mn-ea"/>
            </a:endParaRPr>
          </a:p>
        </p:txBody>
      </p:sp>
      <p:sp>
        <p:nvSpPr>
          <p:cNvPr id="7" name="矩形 6"/>
          <p:cNvSpPr/>
          <p:nvPr/>
        </p:nvSpPr>
        <p:spPr>
          <a:xfrm>
            <a:off x="2295073" y="2670697"/>
            <a:ext cx="2610756" cy="523220"/>
          </a:xfrm>
          <a:prstGeom prst="rect">
            <a:avLst/>
          </a:prstGeom>
        </p:spPr>
        <p:txBody>
          <a:bodyPr wrap="square">
            <a:spAutoFit/>
          </a:bodyPr>
          <a:lstStyle/>
          <a:p>
            <a:pPr algn="ctr"/>
            <a:r>
              <a:rPr lang="zh-CN" altLang="en-US" sz="2800" b="1" dirty="0">
                <a:solidFill>
                  <a:schemeClr val="bg1"/>
                </a:solidFill>
                <a:latin typeface="+mn-ea"/>
              </a:rPr>
              <a:t>安全保障</a:t>
            </a:r>
            <a:endParaRPr lang="zh-CN" altLang="en-US" sz="2800" b="1" dirty="0">
              <a:solidFill>
                <a:schemeClr val="bg1"/>
              </a:solidFill>
              <a:latin typeface="+mn-ea"/>
            </a:endParaRPr>
          </a:p>
        </p:txBody>
      </p:sp>
      <p:sp>
        <p:nvSpPr>
          <p:cNvPr id="9" name="矩形 8"/>
          <p:cNvSpPr/>
          <p:nvPr/>
        </p:nvSpPr>
        <p:spPr>
          <a:xfrm>
            <a:off x="480650" y="745755"/>
            <a:ext cx="6238012" cy="1568450"/>
          </a:xfrm>
          <a:prstGeom prst="rect">
            <a:avLst/>
          </a:prstGeom>
        </p:spPr>
        <p:txBody>
          <a:bodyPr wrap="square">
            <a:spAutoFit/>
          </a:bodyPr>
          <a:lstStyle/>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      本次项目签证由项目委托方统一组织、协调处理签证事宜，全程指导学生完成签证申请。项目委托方将根据签证中心的要求，为学生提供邀请函、签证辅助、咨询、预约签证时间、面签辅导、陪同面签、高铁往返面签等服务，以最大限度提高出签率。</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 name="椭圆 5"/>
          <p:cNvSpPr/>
          <p:nvPr/>
        </p:nvSpPr>
        <p:spPr>
          <a:xfrm>
            <a:off x="478145" y="3367257"/>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91397" y="3546004"/>
            <a:ext cx="721816" cy="369332"/>
          </a:xfrm>
          <a:prstGeom prst="rect">
            <a:avLst/>
          </a:prstGeom>
        </p:spPr>
        <p:txBody>
          <a:bodyPr wrap="square">
            <a:spAutoFit/>
          </a:bodyPr>
          <a:lstStyle/>
          <a:p>
            <a:pPr algn="ctr"/>
            <a:r>
              <a:rPr lang="zh-CN" altLang="en-US" b="1" dirty="0">
                <a:solidFill>
                  <a:schemeClr val="bg1"/>
                </a:solidFill>
                <a:latin typeface="+mn-ea"/>
              </a:rPr>
              <a:t>饮食</a:t>
            </a:r>
            <a:endParaRPr lang="zh-CN" altLang="en-US" b="1" dirty="0">
              <a:solidFill>
                <a:schemeClr val="bg1"/>
              </a:solidFill>
              <a:latin typeface="+mn-ea"/>
            </a:endParaRPr>
          </a:p>
        </p:txBody>
      </p:sp>
      <p:sp>
        <p:nvSpPr>
          <p:cNvPr id="16" name="椭圆 15"/>
          <p:cNvSpPr/>
          <p:nvPr/>
        </p:nvSpPr>
        <p:spPr>
          <a:xfrm>
            <a:off x="478145" y="4068691"/>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91397" y="4247438"/>
            <a:ext cx="721816" cy="369332"/>
          </a:xfrm>
          <a:prstGeom prst="rect">
            <a:avLst/>
          </a:prstGeom>
        </p:spPr>
        <p:txBody>
          <a:bodyPr wrap="square">
            <a:spAutoFit/>
          </a:bodyPr>
          <a:lstStyle/>
          <a:p>
            <a:pPr algn="ctr"/>
            <a:r>
              <a:rPr lang="zh-CN" altLang="en-US" b="1" dirty="0">
                <a:solidFill>
                  <a:schemeClr val="bg1"/>
                </a:solidFill>
                <a:latin typeface="+mn-ea"/>
              </a:rPr>
              <a:t>出行</a:t>
            </a:r>
            <a:endParaRPr lang="zh-CN" altLang="en-US" b="1" dirty="0">
              <a:solidFill>
                <a:schemeClr val="bg1"/>
              </a:solidFill>
              <a:latin typeface="+mn-ea"/>
            </a:endParaRPr>
          </a:p>
        </p:txBody>
      </p:sp>
      <p:sp>
        <p:nvSpPr>
          <p:cNvPr id="20" name="椭圆 19"/>
          <p:cNvSpPr/>
          <p:nvPr/>
        </p:nvSpPr>
        <p:spPr>
          <a:xfrm>
            <a:off x="478145" y="4770125"/>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91397" y="4948872"/>
            <a:ext cx="721816" cy="369332"/>
          </a:xfrm>
          <a:prstGeom prst="rect">
            <a:avLst/>
          </a:prstGeom>
        </p:spPr>
        <p:txBody>
          <a:bodyPr wrap="square">
            <a:spAutoFit/>
          </a:bodyPr>
          <a:lstStyle/>
          <a:p>
            <a:pPr algn="ctr"/>
            <a:r>
              <a:rPr lang="zh-CN" altLang="en-US" b="1" dirty="0">
                <a:solidFill>
                  <a:schemeClr val="bg1"/>
                </a:solidFill>
                <a:latin typeface="+mn-ea"/>
              </a:rPr>
              <a:t>医疗</a:t>
            </a:r>
            <a:endParaRPr lang="zh-CN" altLang="en-US" b="1" dirty="0">
              <a:solidFill>
                <a:schemeClr val="bg1"/>
              </a:solidFill>
              <a:latin typeface="+mn-ea"/>
            </a:endParaRPr>
          </a:p>
        </p:txBody>
      </p:sp>
      <p:sp>
        <p:nvSpPr>
          <p:cNvPr id="23" name="椭圆 22"/>
          <p:cNvSpPr/>
          <p:nvPr/>
        </p:nvSpPr>
        <p:spPr>
          <a:xfrm>
            <a:off x="478145" y="5471559"/>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91397" y="5650306"/>
            <a:ext cx="721816" cy="369332"/>
          </a:xfrm>
          <a:prstGeom prst="rect">
            <a:avLst/>
          </a:prstGeom>
        </p:spPr>
        <p:txBody>
          <a:bodyPr wrap="square">
            <a:spAutoFit/>
          </a:bodyPr>
          <a:lstStyle/>
          <a:p>
            <a:pPr algn="ctr"/>
            <a:r>
              <a:rPr lang="zh-CN" altLang="en-US" b="1" dirty="0">
                <a:solidFill>
                  <a:schemeClr val="bg1"/>
                </a:solidFill>
                <a:latin typeface="+mn-ea"/>
              </a:rPr>
              <a:t>保险</a:t>
            </a:r>
            <a:endParaRPr lang="zh-CN" altLang="en-US" b="1" dirty="0">
              <a:solidFill>
                <a:schemeClr val="bg1"/>
              </a:solidFill>
              <a:latin typeface="+mn-ea"/>
            </a:endParaRPr>
          </a:p>
        </p:txBody>
      </p:sp>
      <p:sp>
        <p:nvSpPr>
          <p:cNvPr id="26" name="椭圆 25"/>
          <p:cNvSpPr/>
          <p:nvPr/>
        </p:nvSpPr>
        <p:spPr>
          <a:xfrm>
            <a:off x="478145" y="6172993"/>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35180" y="6335249"/>
            <a:ext cx="983211" cy="369332"/>
          </a:xfrm>
          <a:prstGeom prst="rect">
            <a:avLst/>
          </a:prstGeom>
        </p:spPr>
        <p:txBody>
          <a:bodyPr wrap="square">
            <a:spAutoFit/>
          </a:bodyPr>
          <a:lstStyle/>
          <a:p>
            <a:pPr algn="ctr"/>
            <a:r>
              <a:rPr lang="zh-CN" altLang="en-US" b="1" dirty="0">
                <a:solidFill>
                  <a:schemeClr val="bg1"/>
                </a:solidFill>
                <a:latin typeface="+mn-ea"/>
              </a:rPr>
              <a:t>使领馆</a:t>
            </a:r>
            <a:endParaRPr lang="zh-CN" altLang="en-US" b="1" dirty="0">
              <a:solidFill>
                <a:schemeClr val="bg1"/>
              </a:solidFill>
              <a:latin typeface="+mn-ea"/>
            </a:endParaRPr>
          </a:p>
        </p:txBody>
      </p:sp>
      <p:sp>
        <p:nvSpPr>
          <p:cNvPr id="29" name="椭圆 28"/>
          <p:cNvSpPr/>
          <p:nvPr/>
        </p:nvSpPr>
        <p:spPr>
          <a:xfrm>
            <a:off x="478145" y="6874427"/>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491397" y="7053174"/>
            <a:ext cx="721816" cy="369332"/>
          </a:xfrm>
          <a:prstGeom prst="rect">
            <a:avLst/>
          </a:prstGeom>
        </p:spPr>
        <p:txBody>
          <a:bodyPr wrap="square">
            <a:spAutoFit/>
          </a:bodyPr>
          <a:lstStyle/>
          <a:p>
            <a:pPr algn="ctr"/>
            <a:r>
              <a:rPr lang="zh-CN" altLang="en-US" b="1" dirty="0">
                <a:solidFill>
                  <a:schemeClr val="bg1"/>
                </a:solidFill>
                <a:latin typeface="+mn-ea"/>
              </a:rPr>
              <a:t>住宿</a:t>
            </a:r>
            <a:endParaRPr lang="zh-CN" altLang="en-US" b="1" dirty="0">
              <a:solidFill>
                <a:schemeClr val="bg1"/>
              </a:solidFill>
              <a:latin typeface="+mn-ea"/>
            </a:endParaRPr>
          </a:p>
        </p:txBody>
      </p:sp>
      <p:sp>
        <p:nvSpPr>
          <p:cNvPr id="32" name="椭圆 31"/>
          <p:cNvSpPr/>
          <p:nvPr/>
        </p:nvSpPr>
        <p:spPr>
          <a:xfrm>
            <a:off x="478145" y="7575861"/>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91397" y="7754608"/>
            <a:ext cx="721816" cy="369332"/>
          </a:xfrm>
          <a:prstGeom prst="rect">
            <a:avLst/>
          </a:prstGeom>
        </p:spPr>
        <p:txBody>
          <a:bodyPr wrap="square">
            <a:spAutoFit/>
          </a:bodyPr>
          <a:lstStyle/>
          <a:p>
            <a:pPr algn="ctr"/>
            <a:r>
              <a:rPr lang="zh-CN" altLang="en-US" b="1" dirty="0">
                <a:solidFill>
                  <a:schemeClr val="bg1"/>
                </a:solidFill>
                <a:latin typeface="+mn-ea"/>
              </a:rPr>
              <a:t>通讯</a:t>
            </a:r>
            <a:endParaRPr lang="zh-CN" altLang="en-US" b="1" dirty="0">
              <a:solidFill>
                <a:schemeClr val="bg1"/>
              </a:solidFill>
              <a:latin typeface="+mn-ea"/>
            </a:endParaRPr>
          </a:p>
        </p:txBody>
      </p:sp>
      <p:sp>
        <p:nvSpPr>
          <p:cNvPr id="35" name="椭圆 34"/>
          <p:cNvSpPr/>
          <p:nvPr/>
        </p:nvSpPr>
        <p:spPr>
          <a:xfrm>
            <a:off x="478145" y="8277295"/>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91397" y="8456042"/>
            <a:ext cx="721816" cy="369332"/>
          </a:xfrm>
          <a:prstGeom prst="rect">
            <a:avLst/>
          </a:prstGeom>
        </p:spPr>
        <p:txBody>
          <a:bodyPr wrap="square">
            <a:spAutoFit/>
          </a:bodyPr>
          <a:lstStyle/>
          <a:p>
            <a:pPr algn="ctr"/>
            <a:r>
              <a:rPr lang="zh-CN" altLang="en-US" b="1" dirty="0">
                <a:solidFill>
                  <a:schemeClr val="bg1"/>
                </a:solidFill>
                <a:latin typeface="+mn-ea"/>
              </a:rPr>
              <a:t>安全</a:t>
            </a:r>
            <a:endParaRPr lang="zh-CN" altLang="en-US" b="1" dirty="0">
              <a:solidFill>
                <a:schemeClr val="bg1"/>
              </a:solidFill>
              <a:latin typeface="+mn-ea"/>
            </a:endParaRPr>
          </a:p>
        </p:txBody>
      </p:sp>
      <p:sp>
        <p:nvSpPr>
          <p:cNvPr id="38" name="椭圆 37"/>
          <p:cNvSpPr/>
          <p:nvPr/>
        </p:nvSpPr>
        <p:spPr>
          <a:xfrm>
            <a:off x="478145" y="8978729"/>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91397" y="9157476"/>
            <a:ext cx="721816" cy="369332"/>
          </a:xfrm>
          <a:prstGeom prst="rect">
            <a:avLst/>
          </a:prstGeom>
        </p:spPr>
        <p:txBody>
          <a:bodyPr wrap="square">
            <a:spAutoFit/>
          </a:bodyPr>
          <a:lstStyle/>
          <a:p>
            <a:pPr algn="ctr"/>
            <a:r>
              <a:rPr lang="zh-CN" altLang="en-US" b="1" dirty="0">
                <a:solidFill>
                  <a:schemeClr val="bg1"/>
                </a:solidFill>
                <a:latin typeface="+mn-ea"/>
              </a:rPr>
              <a:t>工作</a:t>
            </a:r>
            <a:endParaRPr lang="zh-CN" altLang="en-US" b="1" dirty="0">
              <a:solidFill>
                <a:schemeClr val="bg1"/>
              </a:solidFill>
              <a:latin typeface="+mn-ea"/>
            </a:endParaRPr>
          </a:p>
        </p:txBody>
      </p:sp>
      <p:sp>
        <p:nvSpPr>
          <p:cNvPr id="42" name="椭圆 41"/>
          <p:cNvSpPr/>
          <p:nvPr/>
        </p:nvSpPr>
        <p:spPr>
          <a:xfrm>
            <a:off x="478145" y="9680160"/>
            <a:ext cx="726826" cy="726826"/>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491397" y="9858907"/>
            <a:ext cx="721816" cy="369332"/>
          </a:xfrm>
          <a:prstGeom prst="rect">
            <a:avLst/>
          </a:prstGeom>
        </p:spPr>
        <p:txBody>
          <a:bodyPr wrap="square">
            <a:spAutoFit/>
          </a:bodyPr>
          <a:lstStyle/>
          <a:p>
            <a:pPr algn="ctr"/>
            <a:r>
              <a:rPr lang="zh-CN" altLang="en-US" b="1" dirty="0">
                <a:solidFill>
                  <a:schemeClr val="bg1"/>
                </a:solidFill>
                <a:latin typeface="+mn-ea"/>
              </a:rPr>
              <a:t>运营</a:t>
            </a:r>
            <a:endParaRPr lang="zh-CN" altLang="en-US" b="1" dirty="0">
              <a:solidFill>
                <a:schemeClr val="bg1"/>
              </a:solidFill>
              <a:latin typeface="+mn-ea"/>
            </a:endParaRPr>
          </a:p>
        </p:txBody>
      </p:sp>
      <p:sp>
        <p:nvSpPr>
          <p:cNvPr id="59" name="矩形: 圆角 58"/>
          <p:cNvSpPr/>
          <p:nvPr/>
        </p:nvSpPr>
        <p:spPr>
          <a:xfrm>
            <a:off x="1317594" y="3355198"/>
            <a:ext cx="5546539" cy="7051788"/>
          </a:xfrm>
          <a:prstGeom prst="roundRect">
            <a:avLst>
              <a:gd name="adj" fmla="val 1555"/>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463861" y="3495494"/>
            <a:ext cx="5254007" cy="461665"/>
          </a:xfrm>
          <a:prstGeom prst="rect">
            <a:avLst/>
          </a:prstGeom>
        </p:spPr>
        <p:txBody>
          <a:bodyPr wrap="square">
            <a:spAutoFit/>
          </a:bodyPr>
          <a:lstStyle/>
          <a:p>
            <a:pPr algn="just" latinLnBrk="1"/>
            <a:r>
              <a:rPr lang="zh-CN" altLang="en-US" sz="1200" dirty="0">
                <a:solidFill>
                  <a:schemeClr val="bg1"/>
                </a:solidFill>
                <a:latin typeface="+mn-ea"/>
              </a:rPr>
              <a:t>行前收集学员饮食禁忌过敏信息，用餐一般在学院餐厅以及精心挑选的</a:t>
            </a:r>
            <a:r>
              <a:rPr lang="en-US" altLang="zh-CN" sz="1200" dirty="0">
                <a:solidFill>
                  <a:schemeClr val="bg1"/>
                </a:solidFill>
                <a:latin typeface="+mn-ea"/>
              </a:rPr>
              <a:t>MIT</a:t>
            </a:r>
            <a:r>
              <a:rPr lang="zh-CN" altLang="en-US" sz="1200" dirty="0">
                <a:solidFill>
                  <a:schemeClr val="bg1"/>
                </a:solidFill>
                <a:latin typeface="+mn-ea"/>
              </a:rPr>
              <a:t>大学周边餐厅，饮食安全有保障。</a:t>
            </a:r>
            <a:endParaRPr lang="zh-CN" altLang="en-US" sz="1200" dirty="0">
              <a:solidFill>
                <a:schemeClr val="bg1"/>
              </a:solidFill>
              <a:latin typeface="+mn-ea"/>
            </a:endParaRPr>
          </a:p>
        </p:txBody>
      </p:sp>
      <p:sp>
        <p:nvSpPr>
          <p:cNvPr id="46" name="矩形 45"/>
          <p:cNvSpPr/>
          <p:nvPr/>
        </p:nvSpPr>
        <p:spPr>
          <a:xfrm>
            <a:off x="1463861" y="4286310"/>
            <a:ext cx="5254007" cy="276999"/>
          </a:xfrm>
          <a:prstGeom prst="rect">
            <a:avLst/>
          </a:prstGeom>
        </p:spPr>
        <p:txBody>
          <a:bodyPr wrap="square">
            <a:spAutoFit/>
          </a:bodyPr>
          <a:lstStyle/>
          <a:p>
            <a:pPr algn="just" latinLnBrk="1"/>
            <a:r>
              <a:rPr lang="zh-CN" altLang="en-US" sz="1200" dirty="0">
                <a:solidFill>
                  <a:schemeClr val="bg1"/>
                </a:solidFill>
                <a:latin typeface="+mn-ea"/>
              </a:rPr>
              <a:t>安排大巴包车，由资质完备的美国正规交通运营公司提供。</a:t>
            </a:r>
            <a:endParaRPr lang="zh-CN" altLang="en-US" sz="1200" dirty="0">
              <a:solidFill>
                <a:schemeClr val="bg1"/>
              </a:solidFill>
              <a:latin typeface="+mn-ea"/>
            </a:endParaRPr>
          </a:p>
        </p:txBody>
      </p:sp>
      <p:sp>
        <p:nvSpPr>
          <p:cNvPr id="47" name="矩形 46"/>
          <p:cNvSpPr/>
          <p:nvPr/>
        </p:nvSpPr>
        <p:spPr>
          <a:xfrm>
            <a:off x="1463861" y="4995092"/>
            <a:ext cx="5254007" cy="276999"/>
          </a:xfrm>
          <a:prstGeom prst="rect">
            <a:avLst/>
          </a:prstGeom>
        </p:spPr>
        <p:txBody>
          <a:bodyPr wrap="square">
            <a:spAutoFit/>
          </a:bodyPr>
          <a:lstStyle/>
          <a:p>
            <a:pPr algn="just" latinLnBrk="1"/>
            <a:r>
              <a:rPr lang="zh-CN" altLang="en-US" sz="1200" dirty="0">
                <a:solidFill>
                  <a:schemeClr val="bg1"/>
                </a:solidFill>
                <a:latin typeface="+mn-ea"/>
              </a:rPr>
              <a:t>营地附近的医疗机构足以应对不时之需，行前搜集学生身体特殊状况。</a:t>
            </a:r>
            <a:endParaRPr lang="zh-CN" altLang="en-US" sz="1200" dirty="0">
              <a:solidFill>
                <a:schemeClr val="bg1"/>
              </a:solidFill>
              <a:latin typeface="+mn-ea"/>
            </a:endParaRPr>
          </a:p>
        </p:txBody>
      </p:sp>
      <p:sp>
        <p:nvSpPr>
          <p:cNvPr id="49" name="矩形 48"/>
          <p:cNvSpPr/>
          <p:nvPr/>
        </p:nvSpPr>
        <p:spPr>
          <a:xfrm>
            <a:off x="1463861" y="5601242"/>
            <a:ext cx="5254007" cy="460375"/>
          </a:xfrm>
          <a:prstGeom prst="rect">
            <a:avLst/>
          </a:prstGeom>
        </p:spPr>
        <p:txBody>
          <a:bodyPr wrap="square">
            <a:spAutoFit/>
          </a:bodyPr>
          <a:lstStyle/>
          <a:p>
            <a:pPr algn="just" latinLnBrk="1"/>
            <a:r>
              <a:rPr lang="zh-CN" altLang="en-US" sz="1200" dirty="0">
                <a:solidFill>
                  <a:schemeClr val="bg1"/>
                </a:solidFill>
                <a:latin typeface="+mn-ea"/>
              </a:rPr>
              <a:t>为所有学员在出行前购买短期境外保险。涵盖意外伤害、医疗补偿及紧急救援等</a:t>
            </a:r>
            <a:r>
              <a:rPr lang="en-US" altLang="zh-CN" sz="1200" dirty="0">
                <a:solidFill>
                  <a:schemeClr val="bg1"/>
                </a:solidFill>
                <a:latin typeface="+mn-ea"/>
              </a:rPr>
              <a:t>(</a:t>
            </a:r>
            <a:r>
              <a:rPr lang="zh-CN" altLang="en-US" sz="1200" dirty="0">
                <a:solidFill>
                  <a:schemeClr val="bg1"/>
                </a:solidFill>
                <a:latin typeface="+mn-ea"/>
              </a:rPr>
              <a:t>一般紧急救援最高赔付</a:t>
            </a:r>
            <a:r>
              <a:rPr lang="en-US" altLang="zh-CN" sz="1200" dirty="0">
                <a:solidFill>
                  <a:schemeClr val="bg1"/>
                </a:solidFill>
                <a:latin typeface="+mn-ea"/>
              </a:rPr>
              <a:t>50W)</a:t>
            </a:r>
            <a:r>
              <a:rPr lang="zh-CN" altLang="en-US" sz="1200" dirty="0">
                <a:solidFill>
                  <a:schemeClr val="bg1"/>
                </a:solidFill>
                <a:latin typeface="+mn-ea"/>
              </a:rPr>
              <a:t>，将损失降低到最小。</a:t>
            </a:r>
            <a:endParaRPr lang="en-US" altLang="zh-CN" sz="1200" dirty="0">
              <a:solidFill>
                <a:schemeClr val="bg1"/>
              </a:solidFill>
              <a:latin typeface="+mn-ea"/>
            </a:endParaRPr>
          </a:p>
        </p:txBody>
      </p:sp>
      <p:sp>
        <p:nvSpPr>
          <p:cNvPr id="50" name="矩形 49"/>
          <p:cNvSpPr/>
          <p:nvPr/>
        </p:nvSpPr>
        <p:spPr>
          <a:xfrm>
            <a:off x="1463861" y="6392058"/>
            <a:ext cx="5254007" cy="276999"/>
          </a:xfrm>
          <a:prstGeom prst="rect">
            <a:avLst/>
          </a:prstGeom>
        </p:spPr>
        <p:txBody>
          <a:bodyPr wrap="square">
            <a:spAutoFit/>
          </a:bodyPr>
          <a:lstStyle/>
          <a:p>
            <a:pPr algn="just" latinLnBrk="1"/>
            <a:r>
              <a:rPr lang="zh-CN" altLang="en-US" sz="1200" dirty="0">
                <a:solidFill>
                  <a:schemeClr val="bg1"/>
                </a:solidFill>
                <a:latin typeface="+mn-ea"/>
              </a:rPr>
              <a:t>项目组与美国当地使领馆联系密切，以应对紧急情况。</a:t>
            </a:r>
            <a:endParaRPr lang="zh-CN" altLang="en-US" sz="1200" dirty="0">
              <a:solidFill>
                <a:schemeClr val="bg1"/>
              </a:solidFill>
              <a:latin typeface="+mn-ea"/>
            </a:endParaRPr>
          </a:p>
        </p:txBody>
      </p:sp>
      <p:sp>
        <p:nvSpPr>
          <p:cNvPr id="51" name="矩形 50"/>
          <p:cNvSpPr/>
          <p:nvPr/>
        </p:nvSpPr>
        <p:spPr>
          <a:xfrm>
            <a:off x="1463861" y="7706990"/>
            <a:ext cx="5254007" cy="461665"/>
          </a:xfrm>
          <a:prstGeom prst="rect">
            <a:avLst/>
          </a:prstGeom>
        </p:spPr>
        <p:txBody>
          <a:bodyPr wrap="square">
            <a:spAutoFit/>
          </a:bodyPr>
          <a:lstStyle/>
          <a:p>
            <a:pPr algn="just" latinLnBrk="1"/>
            <a:r>
              <a:rPr lang="zh-CN" altLang="en-US" sz="1200" dirty="0">
                <a:solidFill>
                  <a:schemeClr val="bg1"/>
                </a:solidFill>
                <a:latin typeface="+mn-ea"/>
              </a:rPr>
              <a:t>为学生配备美国手机卡，可上网拨打国际长途电话，以便及时联系带队老师和家长。</a:t>
            </a:r>
            <a:endParaRPr lang="zh-CN" altLang="en-US" sz="1200" dirty="0">
              <a:solidFill>
                <a:schemeClr val="bg1"/>
              </a:solidFill>
              <a:latin typeface="+mn-ea"/>
            </a:endParaRPr>
          </a:p>
        </p:txBody>
      </p:sp>
      <p:sp>
        <p:nvSpPr>
          <p:cNvPr id="53" name="矩形 52"/>
          <p:cNvSpPr/>
          <p:nvPr/>
        </p:nvSpPr>
        <p:spPr>
          <a:xfrm>
            <a:off x="1463861" y="7093974"/>
            <a:ext cx="5254007" cy="276999"/>
          </a:xfrm>
          <a:prstGeom prst="rect">
            <a:avLst/>
          </a:prstGeom>
        </p:spPr>
        <p:txBody>
          <a:bodyPr wrap="square">
            <a:spAutoFit/>
          </a:bodyPr>
          <a:lstStyle/>
          <a:p>
            <a:pPr algn="just" latinLnBrk="1"/>
            <a:r>
              <a:rPr lang="zh-CN" altLang="en-US" sz="1200" dirty="0">
                <a:solidFill>
                  <a:schemeClr val="bg1"/>
                </a:solidFill>
                <a:latin typeface="+mn-ea"/>
              </a:rPr>
              <a:t>住宿地点为波士顿大学宿舍，有专人负责安全保障。</a:t>
            </a:r>
            <a:endParaRPr lang="zh-CN" altLang="en-US" sz="1200" dirty="0">
              <a:solidFill>
                <a:schemeClr val="bg1"/>
              </a:solidFill>
              <a:latin typeface="+mn-ea"/>
            </a:endParaRPr>
          </a:p>
        </p:txBody>
      </p:sp>
      <p:sp>
        <p:nvSpPr>
          <p:cNvPr id="54" name="矩形 53"/>
          <p:cNvSpPr/>
          <p:nvPr/>
        </p:nvSpPr>
        <p:spPr>
          <a:xfrm>
            <a:off x="1463861" y="8497806"/>
            <a:ext cx="5254007" cy="276999"/>
          </a:xfrm>
          <a:prstGeom prst="rect">
            <a:avLst/>
          </a:prstGeom>
        </p:spPr>
        <p:txBody>
          <a:bodyPr wrap="square">
            <a:spAutoFit/>
          </a:bodyPr>
          <a:lstStyle/>
          <a:p>
            <a:pPr algn="just" latinLnBrk="1"/>
            <a:r>
              <a:rPr lang="zh-CN" altLang="en-US" sz="1200" dirty="0">
                <a:solidFill>
                  <a:schemeClr val="bg1"/>
                </a:solidFill>
                <a:latin typeface="+mn-ea"/>
              </a:rPr>
              <a:t>工作人员会为学员提供专门的生活信息、安全说明及培训。</a:t>
            </a:r>
            <a:endParaRPr lang="zh-CN" altLang="en-US" sz="1200" dirty="0">
              <a:solidFill>
                <a:schemeClr val="bg1"/>
              </a:solidFill>
              <a:latin typeface="+mn-ea"/>
            </a:endParaRPr>
          </a:p>
        </p:txBody>
      </p:sp>
      <p:sp>
        <p:nvSpPr>
          <p:cNvPr id="55" name="矩形 54"/>
          <p:cNvSpPr/>
          <p:nvPr/>
        </p:nvSpPr>
        <p:spPr>
          <a:xfrm>
            <a:off x="1463861" y="9110822"/>
            <a:ext cx="5254007" cy="461665"/>
          </a:xfrm>
          <a:prstGeom prst="rect">
            <a:avLst/>
          </a:prstGeom>
        </p:spPr>
        <p:txBody>
          <a:bodyPr wrap="square">
            <a:spAutoFit/>
          </a:bodyPr>
          <a:lstStyle/>
          <a:p>
            <a:pPr algn="just" latinLnBrk="1"/>
            <a:r>
              <a:rPr lang="zh-CN" altLang="en-US" sz="1200" dirty="0">
                <a:solidFill>
                  <a:schemeClr val="bg1"/>
                </a:solidFill>
                <a:latin typeface="+mn-ea"/>
              </a:rPr>
              <a:t>在美期间，确保项目工作团队对学员进行陪同，他们具有丰富的组织管理经验，不仅辅导学员学业，还会在生活上给予帮助。</a:t>
            </a:r>
            <a:endParaRPr lang="zh-CN" altLang="en-US" sz="1200" dirty="0">
              <a:solidFill>
                <a:schemeClr val="bg1"/>
              </a:solidFill>
              <a:latin typeface="+mn-ea"/>
            </a:endParaRPr>
          </a:p>
        </p:txBody>
      </p:sp>
      <p:sp>
        <p:nvSpPr>
          <p:cNvPr id="56" name="矩形 55"/>
          <p:cNvSpPr/>
          <p:nvPr/>
        </p:nvSpPr>
        <p:spPr>
          <a:xfrm>
            <a:off x="1463861" y="9901640"/>
            <a:ext cx="5254007" cy="276999"/>
          </a:xfrm>
          <a:prstGeom prst="rect">
            <a:avLst/>
          </a:prstGeom>
        </p:spPr>
        <p:txBody>
          <a:bodyPr wrap="square">
            <a:spAutoFit/>
          </a:bodyPr>
          <a:lstStyle/>
          <a:p>
            <a:pPr algn="just" latinLnBrk="1"/>
            <a:r>
              <a:rPr lang="zh-CN" altLang="en-US" sz="1200" dirty="0">
                <a:solidFill>
                  <a:schemeClr val="bg1"/>
                </a:solidFill>
                <a:latin typeface="+mn-ea"/>
              </a:rPr>
              <a:t>有</a:t>
            </a:r>
            <a:r>
              <a:rPr lang="en-US" altLang="zh-CN" sz="1200" dirty="0">
                <a:solidFill>
                  <a:schemeClr val="bg1"/>
                </a:solidFill>
                <a:latin typeface="+mn-ea"/>
              </a:rPr>
              <a:t>2</a:t>
            </a:r>
            <a:r>
              <a:rPr lang="zh-CN" altLang="en-US" sz="1200" dirty="0">
                <a:solidFill>
                  <a:schemeClr val="bg1"/>
                </a:solidFill>
                <a:latin typeface="+mn-ea"/>
              </a:rPr>
              <a:t>名工作人员</a:t>
            </a:r>
            <a:r>
              <a:rPr lang="en-US" altLang="zh-CN" sz="1200" dirty="0">
                <a:solidFill>
                  <a:schemeClr val="bg1"/>
                </a:solidFill>
                <a:latin typeface="+mn-ea"/>
              </a:rPr>
              <a:t>24</a:t>
            </a:r>
            <a:r>
              <a:rPr lang="zh-CN" altLang="en-US" sz="1200" dirty="0">
                <a:solidFill>
                  <a:schemeClr val="bg1"/>
                </a:solidFill>
                <a:latin typeface="+mn-ea"/>
              </a:rPr>
              <a:t>小时保持沟通畅通，保障项目安全、顺利完成。</a:t>
            </a:r>
            <a:endParaRPr lang="zh-CN" altLang="en-US" sz="1200" dirty="0">
              <a:solidFill>
                <a:schemeClr val="bg1"/>
              </a:solidFill>
              <a:latin typeface="+mn-ea"/>
            </a:endParaRPr>
          </a:p>
        </p:txBody>
      </p:sp>
    </p:spTree>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微软雅黑&amp;segeo UI">
      <a:majorFont>
        <a:latin typeface="segeo UI"/>
        <a:ea typeface="微软雅黑"/>
        <a:cs typeface=""/>
      </a:majorFont>
      <a:minorFont>
        <a:latin typeface="Segoe U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3460</Words>
  <Application>WPS 演示</Application>
  <PresentationFormat>自定义</PresentationFormat>
  <Paragraphs>400</Paragraphs>
  <Slides>8</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8</vt:i4>
      </vt:variant>
    </vt:vector>
  </HeadingPairs>
  <TitlesOfParts>
    <vt:vector size="18" baseType="lpstr">
      <vt:lpstr>Arial</vt:lpstr>
      <vt:lpstr>宋体</vt:lpstr>
      <vt:lpstr>Wingdings</vt:lpstr>
      <vt:lpstr>微软雅黑</vt:lpstr>
      <vt:lpstr>Segoe UI</vt:lpstr>
      <vt:lpstr>Arial Unicode MS</vt:lpstr>
      <vt:lpstr>segeo UI</vt:lpstr>
      <vt:lpstr>Segoe Print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金刚芭比 、波</dc:creator>
  <cp:lastModifiedBy>Administrator</cp:lastModifiedBy>
  <cp:revision>38</cp:revision>
  <dcterms:created xsi:type="dcterms:W3CDTF">2019-04-11T03:48:00Z</dcterms:created>
  <dcterms:modified xsi:type="dcterms:W3CDTF">2019-04-12T06:49:21Z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2052-11.1.0.8567</vt:lpwstr>
  </property>
</Properties>
</file>