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9" r:id="rId2"/>
    <p:sldId id="266" r:id="rId3"/>
    <p:sldId id="264" r:id="rId4"/>
    <p:sldId id="284" r:id="rId5"/>
    <p:sldId id="278" r:id="rId6"/>
    <p:sldId id="268" r:id="rId7"/>
    <p:sldId id="270" r:id="rId8"/>
    <p:sldId id="286" r:id="rId9"/>
    <p:sldId id="275" r:id="rId10"/>
    <p:sldId id="315" r:id="rId11"/>
    <p:sldId id="316" r:id="rId12"/>
    <p:sldId id="287" r:id="rId13"/>
    <p:sldId id="263" r:id="rId14"/>
    <p:sldId id="296" r:id="rId15"/>
    <p:sldId id="297" r:id="rId16"/>
    <p:sldId id="289" r:id="rId17"/>
    <p:sldId id="298" r:id="rId18"/>
    <p:sldId id="299" r:id="rId19"/>
    <p:sldId id="306" r:id="rId20"/>
    <p:sldId id="301" r:id="rId21"/>
    <p:sldId id="302" r:id="rId22"/>
    <p:sldId id="303" r:id="rId23"/>
    <p:sldId id="304" r:id="rId24"/>
    <p:sldId id="305" r:id="rId25"/>
    <p:sldId id="265" r:id="rId26"/>
    <p:sldId id="320" r:id="rId27"/>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6" pos="5465" userDrawn="1">
          <p15:clr>
            <a:srgbClr val="A4A3A4"/>
          </p15:clr>
        </p15:guide>
        <p15:guide id="7" pos="295" userDrawn="1">
          <p15:clr>
            <a:srgbClr val="A4A3A4"/>
          </p15:clr>
        </p15:guide>
        <p15:guide id="8" orient="horz" pos="16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3664" autoAdjust="0"/>
  </p:normalViewPr>
  <p:slideViewPr>
    <p:cSldViewPr>
      <p:cViewPr varScale="1">
        <p:scale>
          <a:sx n="86" d="100"/>
          <a:sy n="86" d="100"/>
        </p:scale>
        <p:origin x="41" y="89"/>
      </p:cViewPr>
      <p:guideLst>
        <p:guide pos="2880"/>
        <p:guide pos="5465"/>
        <p:guide pos="295"/>
        <p:guide orient="horz" pos="1620"/>
      </p:guideLst>
    </p:cSldViewPr>
  </p:slideViewPr>
  <p:notesTextViewPr>
    <p:cViewPr>
      <p:scale>
        <a:sx n="100" d="100"/>
        <a:sy n="100" d="100"/>
      </p:scale>
      <p:origin x="0" y="0"/>
    </p:cViewPr>
  </p:notesTextViewPr>
  <p:sorterViewPr>
    <p:cViewPr>
      <p:scale>
        <a:sx n="57" d="100"/>
        <a:sy n="57"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2016/4/27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extLst>
      <p:ext uri="{BB962C8B-B14F-4D97-AF65-F5344CB8AC3E}">
        <p14:creationId xmlns:p14="http://schemas.microsoft.com/office/powerpoint/2010/main" val="343410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extLst>
      <p:ext uri="{BB962C8B-B14F-4D97-AF65-F5344CB8AC3E}">
        <p14:creationId xmlns:p14="http://schemas.microsoft.com/office/powerpoint/2010/main" val="398142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extLst>
      <p:ext uri="{BB962C8B-B14F-4D97-AF65-F5344CB8AC3E}">
        <p14:creationId xmlns:p14="http://schemas.microsoft.com/office/powerpoint/2010/main" val="46242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extLst>
      <p:ext uri="{BB962C8B-B14F-4D97-AF65-F5344CB8AC3E}">
        <p14:creationId xmlns:p14="http://schemas.microsoft.com/office/powerpoint/2010/main" val="337397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extLst>
      <p:ext uri="{BB962C8B-B14F-4D97-AF65-F5344CB8AC3E}">
        <p14:creationId xmlns:p14="http://schemas.microsoft.com/office/powerpoint/2010/main" val="20592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extLst>
      <p:ext uri="{BB962C8B-B14F-4D97-AF65-F5344CB8AC3E}">
        <p14:creationId xmlns:p14="http://schemas.microsoft.com/office/powerpoint/2010/main" val="402522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extLst>
      <p:ext uri="{BB962C8B-B14F-4D97-AF65-F5344CB8AC3E}">
        <p14:creationId xmlns:p14="http://schemas.microsoft.com/office/powerpoint/2010/main" val="21181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extLst>
      <p:ext uri="{BB962C8B-B14F-4D97-AF65-F5344CB8AC3E}">
        <p14:creationId xmlns:p14="http://schemas.microsoft.com/office/powerpoint/2010/main" val="11808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userDrawn="1"/>
        </p:nvSpPr>
        <p:spPr>
          <a:xfrm>
            <a:off x="-1" y="-17779"/>
            <a:ext cx="9144001" cy="5143500"/>
          </a:xfrm>
          <a:prstGeom prst="rect">
            <a:avLst/>
          </a:prstGeom>
          <a:solidFill>
            <a:schemeClr val="accent6">
              <a:lumMod val="20000"/>
              <a:lumOff val="8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123478"/>
            <a:ext cx="1296144" cy="563907"/>
          </a:xfrm>
          <a:prstGeom prst="rect">
            <a:avLst/>
          </a:prstGeom>
        </p:spPr>
      </p:pic>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1266" y="0"/>
            <a:ext cx="2019166" cy="99292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4" name="矩形 23"/>
          <p:cNvSpPr/>
          <p:nvPr userDrawn="1"/>
        </p:nvSpPr>
        <p:spPr>
          <a:xfrm>
            <a:off x="3131840" y="0"/>
            <a:ext cx="6012160"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55698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593" name="Rectangle 18"/>
          <p:cNvSpPr>
            <a:spLocks noChangeArrowheads="1"/>
          </p:cNvSpPr>
          <p:nvPr userDrawn="1"/>
        </p:nvSpPr>
        <p:spPr bwMode="auto">
          <a:xfrm>
            <a:off x="3441065" y="2135281"/>
            <a:ext cx="5493385" cy="675292"/>
          </a:xfrm>
          <a:prstGeom prst="rect">
            <a:avLst/>
          </a:prstGeom>
          <a:solidFill>
            <a:schemeClr val="bg1"/>
          </a:solidFill>
          <a:ln w="19050">
            <a:solidFill>
              <a:srgbClr val="C00000"/>
            </a:solidFill>
          </a:ln>
          <a:effectLst/>
        </p:spPr>
        <p:txBody>
          <a:bodyPr wrap="none" anchor="ctr"/>
          <a:lstStyle/>
          <a:p>
            <a:endParaRPr lang="zh-CN" altLang="en-US"/>
          </a:p>
        </p:txBody>
      </p:sp>
      <p:sp>
        <p:nvSpPr>
          <p:cNvPr id="594" name="矩形 593"/>
          <p:cNvSpPr/>
          <p:nvPr userDrawn="1"/>
        </p:nvSpPr>
        <p:spPr>
          <a:xfrm>
            <a:off x="3635895" y="2042542"/>
            <a:ext cx="897435" cy="8607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endParaRPr lang="zh-CN" altLang="en-US" sz="4800" dirty="0">
              <a:solidFill>
                <a:schemeClr val="accent6">
                  <a:lumMod val="20000"/>
                  <a:lumOff val="80000"/>
                </a:schemeClr>
              </a:solidFill>
              <a:latin typeface="Impact" panose="020B0806030902050204" pitchFamily="34" charset="0"/>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7504"/>
          <a:stretch/>
        </p:blipFill>
        <p:spPr>
          <a:xfrm>
            <a:off x="-36512" y="0"/>
            <a:ext cx="3867912" cy="5143500"/>
          </a:xfrm>
          <a:prstGeom prst="rect">
            <a:avLst/>
          </a:prstGeom>
        </p:spPr>
      </p:pic>
      <p:sp>
        <p:nvSpPr>
          <p:cNvPr id="5" name="文本占位符 4"/>
          <p:cNvSpPr>
            <a:spLocks noGrp="1"/>
          </p:cNvSpPr>
          <p:nvPr userDrawn="1">
            <p:ph type="body" sz="quarter" idx="10" hasCustomPrompt="1"/>
          </p:nvPr>
        </p:nvSpPr>
        <p:spPr>
          <a:xfrm>
            <a:off x="3515799" y="2104396"/>
            <a:ext cx="1159510" cy="737063"/>
          </a:xfrm>
          <a:ln>
            <a:noFill/>
          </a:ln>
          <a:effectLst/>
        </p:spPr>
        <p:txBody>
          <a:bodyPr anchor="ctr" anchorCtr="0">
            <a:noAutofit/>
          </a:bodyPr>
          <a:lstStyle>
            <a:lvl1pPr marL="0" indent="0" algn="ctr">
              <a:buNone/>
              <a:defRPr sz="5400">
                <a:solidFill>
                  <a:schemeClr val="accent6">
                    <a:lumMod val="20000"/>
                    <a:lumOff val="80000"/>
                  </a:schemeClr>
                </a:solidFill>
                <a:effectLst/>
                <a:latin typeface="Impact" panose="020B0806030902050204" pitchFamily="34" charset="0"/>
              </a:defRPr>
            </a:lvl1pPr>
          </a:lstStyle>
          <a:p>
            <a:pPr lvl="0"/>
            <a:r>
              <a:rPr lang="en-US" altLang="zh-CN" dirty="0" smtClean="0"/>
              <a:t>03</a:t>
            </a:r>
            <a:endParaRPr lang="zh-CN" altLang="en-US" dirty="0"/>
          </a:p>
        </p:txBody>
      </p:sp>
      <p:sp>
        <p:nvSpPr>
          <p:cNvPr id="25" name="文本占位符 4"/>
          <p:cNvSpPr>
            <a:spLocks noGrp="1"/>
          </p:cNvSpPr>
          <p:nvPr userDrawn="1">
            <p:ph type="body" sz="quarter" idx="11" hasCustomPrompt="1"/>
          </p:nvPr>
        </p:nvSpPr>
        <p:spPr>
          <a:xfrm>
            <a:off x="4572000" y="2104396"/>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a:r>
              <a:rPr lang="zh-CN" altLang="en-US" dirty="0" smtClean="0"/>
              <a:t>点击添加标题</a:t>
            </a:r>
            <a:endParaRPr lang="zh-CN" altLang="en-US" dirty="0"/>
          </a:p>
        </p:txBody>
      </p:sp>
      <p:sp>
        <p:nvSpPr>
          <p:cNvPr id="33" name="TextBox 14"/>
          <p:cNvSpPr txBox="1"/>
          <p:nvPr userDrawn="1"/>
        </p:nvSpPr>
        <p:spPr>
          <a:xfrm>
            <a:off x="802789" y="4425966"/>
            <a:ext cx="1666568"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600" b="0" dirty="0" smtClean="0">
                <a:solidFill>
                  <a:schemeClr val="accent2">
                    <a:lumMod val="20000"/>
                    <a:lumOff val="80000"/>
                  </a:schemeClr>
                </a:solidFill>
                <a:latin typeface="+mj-ea"/>
                <a:ea typeface="+mj-ea"/>
              </a:rPr>
              <a:t>中国共产党 </a:t>
            </a:r>
            <a:endParaRPr lang="en-US" altLang="zh-CN" sz="1600" b="0" dirty="0" smtClean="0">
              <a:solidFill>
                <a:schemeClr val="accent2">
                  <a:lumMod val="20000"/>
                  <a:lumOff val="80000"/>
                </a:schemeClr>
              </a:solidFill>
              <a:latin typeface="+mj-ea"/>
              <a:ea typeface="+mj-ea"/>
            </a:endParaRPr>
          </a:p>
          <a:p>
            <a:pPr algn="ctr"/>
            <a:r>
              <a:rPr lang="en-US" altLang="zh-CN" sz="1400" b="0" dirty="0" smtClean="0">
                <a:solidFill>
                  <a:schemeClr val="accent2">
                    <a:lumMod val="20000"/>
                    <a:lumOff val="80000"/>
                  </a:schemeClr>
                </a:solidFill>
                <a:latin typeface="+mj-ea"/>
                <a:ea typeface="+mj-ea"/>
              </a:rPr>
              <a:t>· 2016</a:t>
            </a:r>
            <a:r>
              <a:rPr lang="en-US" altLang="zh-CN" sz="1400" b="0" kern="1200" dirty="0" smtClean="0">
                <a:solidFill>
                  <a:schemeClr val="accent2">
                    <a:lumMod val="20000"/>
                    <a:lumOff val="80000"/>
                  </a:schemeClr>
                </a:solidFill>
                <a:latin typeface="+mj-ea"/>
                <a:ea typeface="+mn-ea"/>
                <a:cs typeface="+mn-cs"/>
              </a:rPr>
              <a:t> ·</a:t>
            </a:r>
            <a:endParaRPr lang="en-US" altLang="zh-CN" sz="1400" b="0" dirty="0" smtClean="0">
              <a:solidFill>
                <a:schemeClr val="accent2">
                  <a:lumMod val="20000"/>
                  <a:lumOff val="80000"/>
                </a:schemeClr>
              </a:solidFill>
              <a:latin typeface="+mj-ea"/>
              <a:ea typeface="+mj-ea"/>
            </a:endParaRPr>
          </a:p>
        </p:txBody>
      </p:sp>
      <p:grpSp>
        <p:nvGrpSpPr>
          <p:cNvPr id="23" name="组合 22"/>
          <p:cNvGrpSpPr/>
          <p:nvPr userDrawn="1"/>
        </p:nvGrpSpPr>
        <p:grpSpPr>
          <a:xfrm rot="20492909">
            <a:off x="424440" y="664540"/>
            <a:ext cx="2082886" cy="1378869"/>
            <a:chOff x="629851" y="872380"/>
            <a:chExt cx="3363249" cy="2226472"/>
          </a:xfrm>
          <a:effectLst>
            <a:outerShdw blurRad="190500" dist="177800" dir="8100000" algn="tr" rotWithShape="0">
              <a:prstClr val="black">
                <a:alpha val="40000"/>
              </a:prstClr>
            </a:outerShdw>
          </a:effectLst>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26"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13" name="组合 12"/>
          <p:cNvGrpSpPr/>
          <p:nvPr userDrawn="1"/>
        </p:nvGrpSpPr>
        <p:grpSpPr>
          <a:xfrm rot="20966051">
            <a:off x="626008" y="965155"/>
            <a:ext cx="2082886" cy="1378869"/>
            <a:chOff x="629851" y="872380"/>
            <a:chExt cx="3363249" cy="2226472"/>
          </a:xfrm>
          <a:effectLst>
            <a:outerShdw blurRad="190500" dist="63500" dir="8100000" algn="tr" rotWithShape="0">
              <a:prstClr val="black">
                <a:alpha val="40000"/>
              </a:prstClr>
            </a:outerShdw>
          </a:effectLst>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15"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17" name="组合 16"/>
          <p:cNvGrpSpPr/>
          <p:nvPr userDrawn="1"/>
        </p:nvGrpSpPr>
        <p:grpSpPr>
          <a:xfrm>
            <a:off x="782234" y="994199"/>
            <a:ext cx="2082886" cy="1378869"/>
            <a:chOff x="629851" y="872380"/>
            <a:chExt cx="3363249" cy="2226472"/>
          </a:xfrm>
          <a:effectLst>
            <a:outerShdw blurRad="127000" dist="63500" dir="8100000" algn="tr" rotWithShape="0">
              <a:prstClr val="black">
                <a:alpha val="40000"/>
              </a:prstClr>
            </a:outerShdw>
          </a:effectLst>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20"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6" name="TextBox 14"/>
          <p:cNvSpPr txBox="1"/>
          <p:nvPr userDrawn="1"/>
        </p:nvSpPr>
        <p:spPr>
          <a:xfrm>
            <a:off x="302146" y="1973408"/>
            <a:ext cx="26678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4000" b="1" spc="0" dirty="0">
                <a:solidFill>
                  <a:schemeClr val="accent6">
                    <a:lumMod val="20000"/>
                    <a:lumOff val="80000"/>
                  </a:schemeClr>
                </a:solidFill>
                <a:effectLst>
                  <a:outerShdw blurRad="127000" dist="63500" dir="2700000" algn="tl" rotWithShape="0">
                    <a:prstClr val="black">
                      <a:alpha val="40000"/>
                    </a:prstClr>
                  </a:outerShdw>
                </a:effectLst>
                <a:latin typeface="方正粗黑宋简体" panose="02000000000000000000" pitchFamily="2" charset="-122"/>
                <a:ea typeface="方正粗黑宋简体" panose="02000000000000000000" pitchFamily="2" charset="-122"/>
              </a:rPr>
              <a:t>两学一做</a:t>
            </a:r>
          </a:p>
        </p:txBody>
      </p:sp>
      <p:sp>
        <p:nvSpPr>
          <p:cNvPr id="27" name="TextBox 14"/>
          <p:cNvSpPr txBox="1"/>
          <p:nvPr userDrawn="1"/>
        </p:nvSpPr>
        <p:spPr>
          <a:xfrm>
            <a:off x="174396" y="2585449"/>
            <a:ext cx="2923354"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b="0" dirty="0" smtClean="0">
                <a:solidFill>
                  <a:schemeClr val="accent6">
                    <a:lumMod val="20000"/>
                    <a:lumOff val="80000"/>
                  </a:schemeClr>
                </a:solidFill>
                <a:effectLst/>
                <a:latin typeface="+mn-ea"/>
                <a:ea typeface="+mn-ea"/>
              </a:rPr>
              <a:t>贯彻从严治党要求   狠抓“两学一做”落实</a:t>
            </a:r>
            <a:endParaRPr lang="en-US" altLang="zh-CN" sz="1100" b="0" dirty="0" smtClean="0">
              <a:solidFill>
                <a:schemeClr val="accent6">
                  <a:lumMod val="20000"/>
                  <a:lumOff val="80000"/>
                </a:schemeClr>
              </a:solidFill>
              <a:effectLst/>
              <a:latin typeface="+mn-ea"/>
              <a:ea typeface="+mn-ea"/>
            </a:endParaRPr>
          </a:p>
        </p:txBody>
      </p:sp>
      <p:pic>
        <p:nvPicPr>
          <p:cNvPr id="592" name="图片 591"/>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7910"/>
          <a:stretch/>
        </p:blipFill>
        <p:spPr>
          <a:xfrm>
            <a:off x="3203848" y="4087738"/>
            <a:ext cx="5940152" cy="1055762"/>
          </a:xfrm>
          <a:prstGeom prst="rect">
            <a:avLst/>
          </a:prstGeom>
        </p:spPr>
      </p:pic>
      <p:pic>
        <p:nvPicPr>
          <p:cNvPr id="28" name="图片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40352" y="123478"/>
            <a:ext cx="1296144" cy="563907"/>
          </a:xfrm>
          <a:prstGeom prst="rect">
            <a:avLst/>
          </a:prstGeom>
        </p:spPr>
      </p:pic>
      <p:pic>
        <p:nvPicPr>
          <p:cNvPr id="29" name="图片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41266" y="0"/>
            <a:ext cx="2019166" cy="992924"/>
          </a:xfrm>
          <a:prstGeom prst="rect">
            <a:avLst/>
          </a:prstGeom>
        </p:spPr>
      </p:pic>
    </p:spTree>
    <p:extLst>
      <p:ext uri="{BB962C8B-B14F-4D97-AF65-F5344CB8AC3E}">
        <p14:creationId xmlns:p14="http://schemas.microsoft.com/office/powerpoint/2010/main" val="375131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100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1" fill="hold" grpId="0" nodeType="withEffect">
                                  <p:stCondLst>
                                    <p:cond delay="150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593"/>
                                        </p:tgtEl>
                                        <p:attrNameLst>
                                          <p:attrName>style.visibility</p:attrName>
                                        </p:attrNameLst>
                                      </p:cBhvr>
                                      <p:to>
                                        <p:strVal val="visible"/>
                                      </p:to>
                                    </p:set>
                                    <p:anim calcmode="lin" valueType="num">
                                      <p:cBhvr additive="base">
                                        <p:cTn id="32" dur="500" fill="hold"/>
                                        <p:tgtEl>
                                          <p:spTgt spid="593"/>
                                        </p:tgtEl>
                                        <p:attrNameLst>
                                          <p:attrName>ppt_x</p:attrName>
                                        </p:attrNameLst>
                                      </p:cBhvr>
                                      <p:tavLst>
                                        <p:tav tm="0">
                                          <p:val>
                                            <p:strVal val="1+#ppt_w/2"/>
                                          </p:val>
                                        </p:tav>
                                        <p:tav tm="100000">
                                          <p:val>
                                            <p:strVal val="#ppt_x"/>
                                          </p:val>
                                        </p:tav>
                                      </p:tavLst>
                                    </p:anim>
                                    <p:anim calcmode="lin" valueType="num">
                                      <p:cBhvr additive="base">
                                        <p:cTn id="33" dur="500" fill="hold"/>
                                        <p:tgtEl>
                                          <p:spTgt spid="59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94"/>
                                        </p:tgtEl>
                                        <p:attrNameLst>
                                          <p:attrName>style.visibility</p:attrName>
                                        </p:attrNameLst>
                                      </p:cBhvr>
                                      <p:to>
                                        <p:strVal val="visible"/>
                                      </p:to>
                                    </p:set>
                                    <p:anim calcmode="lin" valueType="num">
                                      <p:cBhvr additive="base">
                                        <p:cTn id="36" dur="500" fill="hold"/>
                                        <p:tgtEl>
                                          <p:spTgt spid="594"/>
                                        </p:tgtEl>
                                        <p:attrNameLst>
                                          <p:attrName>ppt_x</p:attrName>
                                        </p:attrNameLst>
                                      </p:cBhvr>
                                      <p:tavLst>
                                        <p:tav tm="0">
                                          <p:val>
                                            <p:strVal val="1+#ppt_w/2"/>
                                          </p:val>
                                        </p:tav>
                                        <p:tav tm="100000">
                                          <p:val>
                                            <p:strVal val="#ppt_x"/>
                                          </p:val>
                                        </p:tav>
                                      </p:tavLst>
                                    </p:anim>
                                    <p:anim calcmode="lin" valueType="num">
                                      <p:cBhvr additive="base">
                                        <p:cTn id="37" dur="500" fill="hold"/>
                                        <p:tgtEl>
                                          <p:spTgt spid="594"/>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3" dur="1000"/>
                                        <p:tgtEl>
                                          <p:spTgt spid="5">
                                            <p:txEl>
                                              <p:pRg st="0" end="0"/>
                                            </p:txEl>
                                          </p:spTgt>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1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P spid="594" grpId="0" animBg="1"/>
      <p:bldP spid="5" grpId="0" build="p">
        <p:tmplLst>
          <p:tmpl lvl="1">
            <p:tnLst>
              <p:par>
                <p:cTn presetID="53" presetClass="entr" presetSubtype="16"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1000" fill="hold"/>
                        <p:tgtEl>
                          <p:spTgt spid="5"/>
                        </p:tgtEl>
                        <p:attrNameLst>
                          <p:attrName>ppt_w</p:attrName>
                        </p:attrNameLst>
                      </p:cBhvr>
                      <p:tavLst>
                        <p:tav tm="0">
                          <p:val>
                            <p:fltVal val="0"/>
                          </p:val>
                        </p:tav>
                        <p:tav tm="100000">
                          <p:val>
                            <p:strVal val="#ppt_w"/>
                          </p:val>
                        </p:tav>
                      </p:tavLst>
                    </p:anim>
                    <p:anim calcmode="lin" valueType="num">
                      <p:cBhvr>
                        <p:cTn dur="1000" fill="hold"/>
                        <p:tgtEl>
                          <p:spTgt spid="5"/>
                        </p:tgtEl>
                        <p:attrNameLst>
                          <p:attrName>ppt_h</p:attrName>
                        </p:attrNameLst>
                      </p:cBhvr>
                      <p:tavLst>
                        <p:tav tm="0">
                          <p:val>
                            <p:fltVal val="0"/>
                          </p:val>
                        </p:tav>
                        <p:tav tm="100000">
                          <p:val>
                            <p:strVal val="#ppt_h"/>
                          </p:val>
                        </p:tav>
                      </p:tavLst>
                    </p:anim>
                    <p:animEffect transition="in" filter="fade">
                      <p:cBhvr>
                        <p:cTn dur="1000"/>
                        <p:tgtEl>
                          <p:spTgt spid="5"/>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1500"/>
                        <p:tgtEl>
                          <p:spTgt spid="25"/>
                        </p:tgtEl>
                      </p:cBhvr>
                    </p:animEffect>
                  </p:childTnLst>
                </p:cTn>
              </p:par>
            </p:tnLst>
          </p:tmpl>
        </p:tmplLst>
      </p:bldP>
      <p:bldP spid="33" grpId="0"/>
      <p:bldP spid="16" grpId="0"/>
      <p:bldP spid="2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grpSp>
        <p:nvGrpSpPr>
          <p:cNvPr id="25" name="组合 24"/>
          <p:cNvGrpSpPr/>
          <p:nvPr userDrawn="1"/>
        </p:nvGrpSpPr>
        <p:grpSpPr>
          <a:xfrm rot="20966051">
            <a:off x="150039" y="271081"/>
            <a:ext cx="784683" cy="519458"/>
            <a:chOff x="629851" y="872380"/>
            <a:chExt cx="3363249" cy="2226472"/>
          </a:xfrm>
          <a:effectLst/>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27"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8" name="组合 27"/>
          <p:cNvGrpSpPr/>
          <p:nvPr userDrawn="1"/>
        </p:nvGrpSpPr>
        <p:grpSpPr>
          <a:xfrm>
            <a:off x="210732" y="379061"/>
            <a:ext cx="784683" cy="519458"/>
            <a:chOff x="629851" y="872380"/>
            <a:chExt cx="3363249" cy="2226472"/>
          </a:xfrm>
          <a:effectLst/>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30"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cxnSp>
        <p:nvCxnSpPr>
          <p:cNvPr id="15" name="直接连接符 14"/>
          <p:cNvCxnSpPr/>
          <p:nvPr userDrawn="1"/>
        </p:nvCxnSpPr>
        <p:spPr>
          <a:xfrm>
            <a:off x="-1" y="884208"/>
            <a:ext cx="5328000" cy="0"/>
          </a:xfrm>
          <a:prstGeom prst="line">
            <a:avLst/>
          </a:prstGeom>
          <a:ln w="19050">
            <a:solidFill>
              <a:srgbClr val="C00000"/>
            </a:solidFill>
            <a:prstDash val="solid"/>
          </a:ln>
          <a:effectLst/>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userDrawn="1">
            <p:ph type="body" sz="quarter" idx="10" hasCustomPrompt="1"/>
          </p:nvPr>
        </p:nvSpPr>
        <p:spPr>
          <a:xfrm>
            <a:off x="921000" y="428402"/>
            <a:ext cx="1222496" cy="389238"/>
          </a:xfrm>
        </p:spPr>
        <p:txBody>
          <a:bodyPr>
            <a:normAutofit/>
          </a:bodyPr>
          <a:lstStyle>
            <a:lvl1pPr marL="0" indent="0">
              <a:buNone/>
              <a:defRPr sz="2000" b="1"/>
            </a:lvl1pPr>
          </a:lstStyle>
          <a:p>
            <a:pPr lvl="0"/>
            <a:r>
              <a:rPr lang="zh-CN" altLang="en-US" dirty="0" smtClean="0"/>
              <a:t>添加标题</a:t>
            </a:r>
            <a:endParaRPr lang="zh-CN" altLang="en-US" dirty="0"/>
          </a:p>
        </p:txBody>
      </p:sp>
      <p:sp>
        <p:nvSpPr>
          <p:cNvPr id="20" name="矩形 19"/>
          <p:cNvSpPr/>
          <p:nvPr userDrawn="1"/>
        </p:nvSpPr>
        <p:spPr>
          <a:xfrm>
            <a:off x="0" y="5018887"/>
            <a:ext cx="9144000" cy="12381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9320"/>
          <a:stretch/>
        </p:blipFill>
        <p:spPr>
          <a:xfrm>
            <a:off x="5327999" y="4274101"/>
            <a:ext cx="3790800" cy="745921"/>
          </a:xfrm>
          <a:prstGeom prst="rect">
            <a:avLst/>
          </a:prstGeom>
        </p:spPr>
      </p:pic>
      <p:sp>
        <p:nvSpPr>
          <p:cNvPr id="10" name="TextBox 9"/>
          <p:cNvSpPr txBox="1"/>
          <p:nvPr userDrawn="1"/>
        </p:nvSpPr>
        <p:spPr>
          <a:xfrm>
            <a:off x="6948264" y="4367366"/>
            <a:ext cx="2108269" cy="276999"/>
          </a:xfrm>
          <a:prstGeom prst="rect">
            <a:avLst/>
          </a:prstGeom>
          <a:noFill/>
          <a:effectLst/>
        </p:spPr>
        <p:txBody>
          <a:bodyPr wrap="none" rtlCol="0">
            <a:spAutoFit/>
          </a:bodyPr>
          <a:lstStyle/>
          <a:p>
            <a:r>
              <a:rPr lang="en-US" altLang="zh-CN" sz="1200" b="0" spc="300" dirty="0" smtClean="0">
                <a:solidFill>
                  <a:schemeClr val="tx1">
                    <a:lumMod val="50000"/>
                    <a:lumOff val="50000"/>
                  </a:schemeClr>
                </a:solidFill>
                <a:effectLst/>
                <a:latin typeface="方正粗黑宋简体" panose="02000000000000000000" pitchFamily="2" charset="-122"/>
                <a:ea typeface="方正粗黑宋简体" panose="02000000000000000000" pitchFamily="2" charset="-122"/>
              </a:rPr>
              <a:t>“</a:t>
            </a:r>
            <a:r>
              <a:rPr lang="zh-CN" altLang="en-US" sz="1200" b="0" spc="300" dirty="0" smtClean="0">
                <a:solidFill>
                  <a:schemeClr val="tx1">
                    <a:lumMod val="50000"/>
                    <a:lumOff val="50000"/>
                  </a:schemeClr>
                </a:solidFill>
                <a:effectLst/>
                <a:latin typeface="方正粗黑宋简体" panose="02000000000000000000" pitchFamily="2" charset="-122"/>
                <a:ea typeface="方正粗黑宋简体" panose="02000000000000000000" pitchFamily="2" charset="-122"/>
              </a:rPr>
              <a:t>两学一做</a:t>
            </a:r>
            <a:r>
              <a:rPr lang="en-US" altLang="zh-CN" sz="1200" b="0" spc="300" dirty="0" smtClean="0">
                <a:solidFill>
                  <a:schemeClr val="tx1">
                    <a:lumMod val="50000"/>
                    <a:lumOff val="50000"/>
                  </a:schemeClr>
                </a:solidFill>
                <a:effectLst/>
                <a:latin typeface="方正粗黑宋简体" panose="02000000000000000000" pitchFamily="2" charset="-122"/>
                <a:ea typeface="方正粗黑宋简体" panose="02000000000000000000" pitchFamily="2" charset="-122"/>
              </a:rPr>
              <a:t>”</a:t>
            </a:r>
            <a:r>
              <a:rPr lang="zh-CN" altLang="en-US" sz="1200" b="0" spc="300" dirty="0" smtClean="0">
                <a:solidFill>
                  <a:schemeClr val="tx1">
                    <a:lumMod val="50000"/>
                    <a:lumOff val="50000"/>
                  </a:schemeClr>
                </a:solidFill>
                <a:effectLst/>
                <a:latin typeface="方正粗黑宋简体" panose="02000000000000000000" pitchFamily="2" charset="-122"/>
                <a:ea typeface="方正粗黑宋简体" panose="02000000000000000000" pitchFamily="2" charset="-122"/>
              </a:rPr>
              <a:t>学习教育</a:t>
            </a:r>
            <a:endParaRPr lang="zh-CN" altLang="en-US" sz="1200" b="0" spc="300" dirty="0">
              <a:solidFill>
                <a:schemeClr val="tx1">
                  <a:lumMod val="50000"/>
                  <a:lumOff val="50000"/>
                </a:schemeClr>
              </a:solidFill>
              <a:effectLst/>
              <a:latin typeface="方正粗黑宋简体" panose="02000000000000000000" pitchFamily="2" charset="-122"/>
              <a:ea typeface="方正粗黑宋简体" panose="02000000000000000000" pitchFamily="2" charset="-122"/>
            </a:endParaRPr>
          </a:p>
        </p:txBody>
      </p:sp>
      <p:sp>
        <p:nvSpPr>
          <p:cNvPr id="14" name="文本占位符 2"/>
          <p:cNvSpPr>
            <a:spLocks noGrp="1"/>
          </p:cNvSpPr>
          <p:nvPr>
            <p:ph type="body" sz="quarter" idx="11" hasCustomPrompt="1"/>
          </p:nvPr>
        </p:nvSpPr>
        <p:spPr>
          <a:xfrm>
            <a:off x="2234889" y="471488"/>
            <a:ext cx="3122212" cy="303066"/>
          </a:xfrm>
        </p:spPr>
        <p:txBody>
          <a:bodyPr anchor="ctr">
            <a:normAutofit/>
          </a:bodyPr>
          <a:lstStyle>
            <a:lvl1pPr marL="0" indent="0">
              <a:buNone/>
              <a:defRPr sz="1800" b="0">
                <a:solidFill>
                  <a:schemeClr val="accent1"/>
                </a:solidFill>
              </a:defRPr>
            </a:lvl1pPr>
          </a:lstStyle>
          <a:p>
            <a:pPr lvl="0"/>
            <a:r>
              <a:rPr lang="zh-CN" altLang="en-US" dirty="0" smtClean="0"/>
              <a:t>添加标题</a:t>
            </a:r>
            <a:endParaRPr lang="zh-CN" altLang="en-US" dirty="0"/>
          </a:p>
        </p:txBody>
      </p:sp>
      <p:sp>
        <p:nvSpPr>
          <p:cNvPr id="11" name="菱形 10"/>
          <p:cNvSpPr/>
          <p:nvPr userDrawn="1"/>
        </p:nvSpPr>
        <p:spPr>
          <a:xfrm>
            <a:off x="2125766" y="559594"/>
            <a:ext cx="126854" cy="126854"/>
          </a:xfrm>
          <a:prstGeom prst="diamond">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0" y="891294"/>
            <a:ext cx="5328000" cy="36000"/>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8" name="图片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40352" y="123478"/>
            <a:ext cx="1296144" cy="563907"/>
          </a:xfrm>
          <a:prstGeom prst="rect">
            <a:avLst/>
          </a:prstGeom>
        </p:spPr>
      </p:pic>
      <p:pic>
        <p:nvPicPr>
          <p:cNvPr id="19" name="图片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41266" y="0"/>
            <a:ext cx="2019166" cy="992924"/>
          </a:xfrm>
          <a:prstGeom prst="rect">
            <a:avLst/>
          </a:prstGeom>
        </p:spPr>
      </p:pic>
    </p:spTree>
    <p:extLst>
      <p:ext uri="{BB962C8B-B14F-4D97-AF65-F5344CB8AC3E}">
        <p14:creationId xmlns:p14="http://schemas.microsoft.com/office/powerpoint/2010/main" val="3992800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307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03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8285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5720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2016/4/27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6" r:id="rId6"/>
    <p:sldLayoutId id="2147483657" r:id="rId7"/>
    <p:sldLayoutId id="2147483654" r:id="rId8"/>
    <p:sldLayoutId id="2147483653"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b="8965"/>
          <a:stretch/>
        </p:blipFill>
        <p:spPr>
          <a:xfrm>
            <a:off x="35496" y="3167612"/>
            <a:ext cx="9027389" cy="1845784"/>
          </a:xfrm>
          <a:prstGeom prst="rect">
            <a:avLst/>
          </a:prstGeom>
          <a:noFill/>
        </p:spPr>
      </p:pic>
      <p:sp>
        <p:nvSpPr>
          <p:cNvPr id="21" name="矩形 20"/>
          <p:cNvSpPr/>
          <p:nvPr/>
        </p:nvSpPr>
        <p:spPr>
          <a:xfrm>
            <a:off x="0" y="5018887"/>
            <a:ext cx="9144000" cy="12381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rot="20874772">
            <a:off x="6016375" y="922823"/>
            <a:ext cx="1281594" cy="863702"/>
            <a:chOff x="629851" y="872380"/>
            <a:chExt cx="3363249" cy="2226472"/>
          </a:xfrm>
        </p:grpSpPr>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2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25" name="矩形 24"/>
          <p:cNvSpPr/>
          <p:nvPr/>
        </p:nvSpPr>
        <p:spPr>
          <a:xfrm>
            <a:off x="3865993" y="2592857"/>
            <a:ext cx="1412014" cy="308185"/>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smtClean="0">
                <a:solidFill>
                  <a:schemeClr val="bg1"/>
                </a:solidFill>
                <a:latin typeface="微软雅黑" panose="020B0503020204020204" pitchFamily="34" charset="-122"/>
                <a:ea typeface="微软雅黑" panose="020B0503020204020204" pitchFamily="34" charset="-122"/>
              </a:rPr>
              <a:t>学党章党规   </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5328361" y="2592857"/>
            <a:ext cx="1412014" cy="308185"/>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smtClean="0">
                <a:solidFill>
                  <a:schemeClr val="bg1"/>
                </a:solidFill>
                <a:latin typeface="微软雅黑" panose="020B0503020204020204" pitchFamily="34" charset="-122"/>
                <a:ea typeface="微软雅黑" panose="020B0503020204020204" pitchFamily="34" charset="-122"/>
              </a:rPr>
              <a:t>学系列讲话</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785201" y="2592857"/>
            <a:ext cx="1412014" cy="308185"/>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smtClean="0">
                <a:solidFill>
                  <a:schemeClr val="bg1"/>
                </a:solidFill>
                <a:latin typeface="微软雅黑" panose="020B0503020204020204" pitchFamily="34" charset="-122"/>
                <a:ea typeface="微软雅黑" panose="020B0503020204020204" pitchFamily="34" charset="-122"/>
              </a:rPr>
              <a:t>做合格党员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8" name="TextBox 14"/>
          <p:cNvSpPr txBox="1"/>
          <p:nvPr/>
        </p:nvSpPr>
        <p:spPr>
          <a:xfrm>
            <a:off x="3641108" y="1200179"/>
            <a:ext cx="47259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9000" b="1" spc="-150" dirty="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rPr>
              <a:t>两学一做</a:t>
            </a:r>
          </a:p>
        </p:txBody>
      </p:sp>
      <p:sp>
        <p:nvSpPr>
          <p:cNvPr id="30" name="TextBox 20"/>
          <p:cNvSpPr txBox="1"/>
          <p:nvPr/>
        </p:nvSpPr>
        <p:spPr>
          <a:xfrm>
            <a:off x="611560" y="1400357"/>
            <a:ext cx="3139697" cy="769441"/>
          </a:xfrm>
          <a:prstGeom prst="rect">
            <a:avLst/>
          </a:prstGeom>
          <a:noFill/>
          <a:effectLst/>
        </p:spPr>
        <p:txBody>
          <a:bodyPr wrap="square" rtlCol="0">
            <a:spAutoFit/>
          </a:bodyPr>
          <a:lstStyle/>
          <a:p>
            <a:pPr algn="ctr"/>
            <a:r>
              <a:rPr lang="zh-CN" altLang="en-US" sz="4400" b="1" dirty="0" smtClean="0">
                <a:solidFill>
                  <a:srgbClr val="C00000"/>
                </a:solidFill>
                <a:latin typeface="微软雅黑" panose="020B0503020204020204" pitchFamily="34" charset="-122"/>
                <a:ea typeface="微软雅黑" panose="020B0503020204020204" pitchFamily="34" charset="-122"/>
              </a:rPr>
              <a:t>中国共产党</a:t>
            </a:r>
            <a:endParaRPr lang="en-US" altLang="zh-CN" sz="4400" b="1" dirty="0" smtClean="0">
              <a:solidFill>
                <a:srgbClr val="C00000"/>
              </a:solidFill>
              <a:latin typeface="微软雅黑" panose="020B0503020204020204" pitchFamily="34" charset="-122"/>
              <a:ea typeface="微软雅黑" panose="020B0503020204020204" pitchFamily="34" charset="-122"/>
            </a:endParaRPr>
          </a:p>
        </p:txBody>
      </p:sp>
      <p:sp>
        <p:nvSpPr>
          <p:cNvPr id="31" name="TextBox 19"/>
          <p:cNvSpPr txBox="1"/>
          <p:nvPr/>
        </p:nvSpPr>
        <p:spPr>
          <a:xfrm>
            <a:off x="688691" y="2130222"/>
            <a:ext cx="2985434" cy="346249"/>
          </a:xfrm>
          <a:prstGeom prst="rect">
            <a:avLst/>
          </a:prstGeom>
          <a:noFill/>
          <a:effectLst/>
        </p:spPr>
        <p:txBody>
          <a:bodyPr wrap="none" rtlCol="0">
            <a:spAutoFit/>
          </a:bodyPr>
          <a:lstStyle/>
          <a:p>
            <a:pPr algn="ctr"/>
            <a:r>
              <a:rPr lang="en-US" altLang="zh-CN" sz="1650" b="1" dirty="0">
                <a:latin typeface="微软雅黑" panose="020B0503020204020204" pitchFamily="34" charset="-122"/>
                <a:ea typeface="微软雅黑" panose="020B0503020204020204" pitchFamily="34" charset="-122"/>
              </a:rPr>
              <a:t>Communist Party of China</a:t>
            </a:r>
            <a:endParaRPr lang="zh-CN" altLang="en-US" sz="1650" b="1" dirty="0">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187" y="828943"/>
            <a:ext cx="982288" cy="556504"/>
          </a:xfrm>
          <a:prstGeom prst="rect">
            <a:avLst/>
          </a:prstGeom>
        </p:spPr>
      </p:pic>
      <p:cxnSp>
        <p:nvCxnSpPr>
          <p:cNvPr id="33" name="直接连接符 32"/>
          <p:cNvCxnSpPr/>
          <p:nvPr/>
        </p:nvCxnSpPr>
        <p:spPr>
          <a:xfrm>
            <a:off x="812800" y="2128915"/>
            <a:ext cx="27400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20"/>
          <p:cNvSpPr txBox="1"/>
          <p:nvPr/>
        </p:nvSpPr>
        <p:spPr>
          <a:xfrm>
            <a:off x="3275856" y="3144455"/>
            <a:ext cx="5112568" cy="461665"/>
          </a:xfrm>
          <a:prstGeom prst="rect">
            <a:avLst/>
          </a:prstGeom>
          <a:noFill/>
          <a:effectLst/>
        </p:spPr>
        <p:txBody>
          <a:bodyPr wrap="square" rtlCol="0">
            <a:spAutoFit/>
          </a:bodyPr>
          <a:lstStyle/>
          <a:p>
            <a:pPr algn="ctr"/>
            <a:r>
              <a:rPr lang="en-US" altLang="zh-CN" sz="2400" b="1" dirty="0" smtClean="0">
                <a:latin typeface="微软雅黑" panose="020B0503020204020204" pitchFamily="34" charset="-122"/>
                <a:ea typeface="微软雅黑" panose="020B0503020204020204" pitchFamily="34" charset="-122"/>
              </a:rPr>
              <a:t>UC</a:t>
            </a:r>
            <a:r>
              <a:rPr lang="zh-CN" altLang="en-US" sz="2400" b="1" dirty="0" smtClean="0">
                <a:latin typeface="微软雅黑" panose="020B0503020204020204" pitchFamily="34" charset="-122"/>
                <a:ea typeface="微软雅黑" panose="020B0503020204020204" pitchFamily="34" charset="-122"/>
              </a:rPr>
              <a:t>联合学院党支部</a:t>
            </a:r>
            <a:endParaRPr lang="en-US" altLang="zh-CN" sz="2400" b="1" dirty="0" smtClean="0">
              <a:latin typeface="微软雅黑" panose="020B0503020204020204" pitchFamily="34" charset="-122"/>
              <a:ea typeface="微软雅黑" panose="020B0503020204020204" pitchFamily="34" charset="-122"/>
            </a:endParaRPr>
          </a:p>
        </p:txBody>
      </p:sp>
      <p:sp>
        <p:nvSpPr>
          <p:cNvPr id="18" name="TextBox 20"/>
          <p:cNvSpPr txBox="1"/>
          <p:nvPr/>
        </p:nvSpPr>
        <p:spPr>
          <a:xfrm>
            <a:off x="3347864" y="3680808"/>
            <a:ext cx="5112568" cy="369332"/>
          </a:xfrm>
          <a:prstGeom prst="rect">
            <a:avLst/>
          </a:prstGeom>
          <a:noFill/>
          <a:effectLst/>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主讲人：党支部书记</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张志清教授</a:t>
            </a:r>
            <a:endParaRPr lang="en-US" altLang="zh-CN"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88116644"/>
      </p:ext>
    </p:extLst>
  </p:cSld>
  <p:clrMapOvr>
    <a:masterClrMapping/>
  </p:clrMapOvr>
  <mc:AlternateContent xmlns:mc="http://schemas.openxmlformats.org/markup-compatibility/2006">
    <mc:Choice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555812" y="3337802"/>
            <a:ext cx="4952292"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555812" y="2540684"/>
            <a:ext cx="4952292"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555812" y="1743566"/>
            <a:ext cx="4952292"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5"/>
          <p:cNvSpPr txBox="1"/>
          <p:nvPr/>
        </p:nvSpPr>
        <p:spPr>
          <a:xfrm>
            <a:off x="745020" y="1887248"/>
            <a:ext cx="332436" cy="307777"/>
          </a:xfrm>
          <a:prstGeom prst="rect">
            <a:avLst/>
          </a:prstGeom>
          <a:noFill/>
        </p:spPr>
        <p:txBody>
          <a:bodyPr wrap="square" lIns="0" tIns="0" rIns="0" bIns="0" rtlCol="0" anchor="ctr" anchorCtr="0">
            <a:spAutoFit/>
          </a:bodyPr>
          <a:lstStyle/>
          <a:p>
            <a:pPr algn="ctr"/>
            <a:r>
              <a:rPr lang="en-US" altLang="zh-CN" sz="2000" dirty="0" smtClean="0">
                <a:solidFill>
                  <a:schemeClr val="accent2">
                    <a:lumMod val="20000"/>
                    <a:lumOff val="80000"/>
                  </a:schemeClr>
                </a:solidFill>
                <a:latin typeface="Impact" panose="020B0806030902050204" pitchFamily="34" charset="0"/>
              </a:rPr>
              <a:t>01</a:t>
            </a:r>
            <a:endParaRPr lang="zh-CN" altLang="en-US" sz="2000" dirty="0">
              <a:solidFill>
                <a:schemeClr val="accent2">
                  <a:lumMod val="20000"/>
                  <a:lumOff val="80000"/>
                </a:schemeClr>
              </a:solidFill>
              <a:latin typeface="Impact" panose="020B0806030902050204" pitchFamily="34" charset="0"/>
            </a:endParaRPr>
          </a:p>
        </p:txBody>
      </p:sp>
      <p:sp>
        <p:nvSpPr>
          <p:cNvPr id="45" name="TextBox 45"/>
          <p:cNvSpPr txBox="1"/>
          <p:nvPr/>
        </p:nvSpPr>
        <p:spPr>
          <a:xfrm>
            <a:off x="745020" y="2684366"/>
            <a:ext cx="332436" cy="307777"/>
          </a:xfrm>
          <a:prstGeom prst="rect">
            <a:avLst/>
          </a:prstGeom>
          <a:noFill/>
        </p:spPr>
        <p:txBody>
          <a:bodyPr wrap="square" lIns="0" tIns="0" rIns="0" bIns="0" rtlCol="0" anchor="ctr" anchorCtr="0">
            <a:spAutoFit/>
          </a:bodyPr>
          <a:lstStyle/>
          <a:p>
            <a:pPr algn="ctr"/>
            <a:r>
              <a:rPr lang="en-US" altLang="zh-CN" sz="2000" dirty="0" smtClean="0">
                <a:solidFill>
                  <a:schemeClr val="accent2">
                    <a:lumMod val="20000"/>
                    <a:lumOff val="80000"/>
                  </a:schemeClr>
                </a:solidFill>
                <a:latin typeface="Impact" panose="020B0806030902050204" pitchFamily="34" charset="0"/>
              </a:rPr>
              <a:t>02</a:t>
            </a:r>
            <a:endParaRPr lang="zh-CN" altLang="en-US" sz="2000" dirty="0">
              <a:solidFill>
                <a:schemeClr val="accent2">
                  <a:lumMod val="20000"/>
                  <a:lumOff val="80000"/>
                </a:schemeClr>
              </a:solidFill>
              <a:latin typeface="Impact" panose="020B0806030902050204" pitchFamily="34" charset="0"/>
            </a:endParaRPr>
          </a:p>
        </p:txBody>
      </p:sp>
      <p:sp>
        <p:nvSpPr>
          <p:cNvPr id="46" name="TextBox 45"/>
          <p:cNvSpPr txBox="1"/>
          <p:nvPr/>
        </p:nvSpPr>
        <p:spPr>
          <a:xfrm>
            <a:off x="745020" y="3475671"/>
            <a:ext cx="350520" cy="307777"/>
          </a:xfrm>
          <a:prstGeom prst="rect">
            <a:avLst/>
          </a:prstGeom>
          <a:noFill/>
        </p:spPr>
        <p:txBody>
          <a:bodyPr wrap="square" lIns="0" tIns="0" rIns="0" bIns="0" rtlCol="0" anchor="ctr" anchorCtr="0">
            <a:spAutoFit/>
          </a:bodyPr>
          <a:lstStyle/>
          <a:p>
            <a:pPr algn="ctr"/>
            <a:r>
              <a:rPr lang="en-US" altLang="zh-CN" sz="2000" dirty="0" smtClean="0">
                <a:solidFill>
                  <a:schemeClr val="accent2">
                    <a:lumMod val="20000"/>
                    <a:lumOff val="80000"/>
                  </a:schemeClr>
                </a:solidFill>
                <a:latin typeface="Impact" panose="020B0806030902050204" pitchFamily="34" charset="0"/>
              </a:rPr>
              <a:t>03</a:t>
            </a:r>
            <a:endParaRPr lang="zh-CN" altLang="en-US" sz="2000" dirty="0">
              <a:solidFill>
                <a:schemeClr val="accent2">
                  <a:lumMod val="20000"/>
                  <a:lumOff val="80000"/>
                </a:schemeClr>
              </a:solidFill>
              <a:latin typeface="Impact" panose="020B0806030902050204" pitchFamily="34" charset="0"/>
            </a:endParaRPr>
          </a:p>
        </p:txBody>
      </p:sp>
      <p:sp>
        <p:nvSpPr>
          <p:cNvPr id="2" name="文本占位符 1"/>
          <p:cNvSpPr>
            <a:spLocks noGrp="1"/>
          </p:cNvSpPr>
          <p:nvPr>
            <p:ph type="body" sz="quarter" idx="10"/>
          </p:nvPr>
        </p:nvSpPr>
        <p:spPr/>
        <p:txBody>
          <a:bodyPr>
            <a:normAutofit lnSpcReduction="10000"/>
          </a:bodyPr>
          <a:lstStyle/>
          <a:p>
            <a:r>
              <a:rPr lang="zh-CN" altLang="en-US" dirty="0" smtClean="0"/>
              <a:t>主要内容</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学系列</a:t>
            </a:r>
            <a:r>
              <a:rPr lang="zh-CN" altLang="en-US" dirty="0" smtClean="0"/>
              <a:t>讲话</a:t>
            </a:r>
            <a:endParaRPr lang="zh-CN" altLang="en-US" dirty="0"/>
          </a:p>
        </p:txBody>
      </p:sp>
      <p:sp>
        <p:nvSpPr>
          <p:cNvPr id="160" name="圆角矩形 159"/>
          <p:cNvSpPr/>
          <p:nvPr/>
        </p:nvSpPr>
        <p:spPr>
          <a:xfrm>
            <a:off x="1237365" y="1771136"/>
            <a:ext cx="4507200" cy="540000"/>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zh-CN" altLang="en-US" sz="1400" dirty="0">
                <a:solidFill>
                  <a:schemeClr val="tx1"/>
                </a:solidFill>
              </a:rPr>
              <a:t>习近平总书记关于改革发展稳定、内政外交国防、治党治国治军的重要思想</a:t>
            </a:r>
          </a:p>
        </p:txBody>
      </p:sp>
      <p:sp>
        <p:nvSpPr>
          <p:cNvPr id="163" name="圆角矩形 162"/>
          <p:cNvSpPr/>
          <p:nvPr/>
        </p:nvSpPr>
        <p:spPr>
          <a:xfrm>
            <a:off x="1237363" y="2568254"/>
            <a:ext cx="4507200" cy="540000"/>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zh-CN" altLang="en-US" sz="1400" dirty="0">
                <a:solidFill>
                  <a:schemeClr val="tx1"/>
                </a:solidFill>
              </a:rPr>
              <a:t>党中央治国理政新理念新思想新战略</a:t>
            </a:r>
          </a:p>
        </p:txBody>
      </p:sp>
      <p:sp>
        <p:nvSpPr>
          <p:cNvPr id="171" name="圆角矩形 170"/>
          <p:cNvSpPr/>
          <p:nvPr/>
        </p:nvSpPr>
        <p:spPr>
          <a:xfrm>
            <a:off x="1237364" y="3365372"/>
            <a:ext cx="4507200" cy="540000"/>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zh-CN" altLang="en-US" sz="1400" dirty="0">
                <a:solidFill>
                  <a:schemeClr val="tx1"/>
                </a:solidFill>
              </a:rPr>
              <a:t>同学习马克思列宁主义、毛泽东思想、邓小平理论、“三个代表”重要思想、科学发展观结合起来</a:t>
            </a:r>
          </a:p>
        </p:txBody>
      </p:sp>
      <p:sp>
        <p:nvSpPr>
          <p:cNvPr id="36" name="矩形 35"/>
          <p:cNvSpPr/>
          <p:nvPr/>
        </p:nvSpPr>
        <p:spPr>
          <a:xfrm>
            <a:off x="323528" y="4314181"/>
            <a:ext cx="6412602" cy="400110"/>
          </a:xfrm>
          <a:prstGeom prst="rect">
            <a:avLst/>
          </a:prstGeom>
        </p:spPr>
        <p:txBody>
          <a:bodyPr wrap="square">
            <a:spAutoFit/>
          </a:bodyPr>
          <a:lstStyle/>
          <a:p>
            <a:r>
              <a:rPr lang="zh-CN" altLang="en-US" sz="2000" b="1" dirty="0">
                <a:solidFill>
                  <a:schemeClr val="accent1"/>
                </a:solidFill>
              </a:rPr>
              <a:t>要区别普通党员和党员领导干部，确定学习的重点</a:t>
            </a:r>
            <a:r>
              <a:rPr lang="zh-CN" altLang="en-US" sz="2000" b="1" dirty="0" smtClean="0">
                <a:solidFill>
                  <a:schemeClr val="accent1"/>
                </a:solidFill>
              </a:rPr>
              <a:t>内容</a:t>
            </a:r>
            <a:endParaRPr lang="zh-CN" altLang="en-US" sz="2000" b="1" dirty="0">
              <a:solidFill>
                <a:schemeClr val="accent1"/>
              </a:solidFill>
            </a:endParaRPr>
          </a:p>
        </p:txBody>
      </p:sp>
      <p:sp>
        <p:nvSpPr>
          <p:cNvPr id="30" name="圆角矩形 29"/>
          <p:cNvSpPr/>
          <p:nvPr/>
        </p:nvSpPr>
        <p:spPr>
          <a:xfrm>
            <a:off x="6388276" y="3347917"/>
            <a:ext cx="2210572" cy="3967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145" y="3251170"/>
            <a:ext cx="601048" cy="53291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TextBox 45"/>
          <p:cNvSpPr txBox="1"/>
          <p:nvPr/>
        </p:nvSpPr>
        <p:spPr>
          <a:xfrm>
            <a:off x="7024179" y="3392426"/>
            <a:ext cx="1282402" cy="307777"/>
          </a:xfrm>
          <a:prstGeom prst="rect">
            <a:avLst/>
          </a:prstGeom>
          <a:noFill/>
          <a:effectLst/>
        </p:spPr>
        <p:txBody>
          <a:bodyPr wrap="none" lIns="0" tIns="0" rIns="0" bIns="0" rtlCol="0">
            <a:spAutoFit/>
          </a:bodyPr>
          <a:lstStyle/>
          <a:p>
            <a:r>
              <a:rPr lang="zh-CN" altLang="en-US" sz="2000" b="1" dirty="0" smtClean="0">
                <a:solidFill>
                  <a:schemeClr val="bg1"/>
                </a:solidFill>
                <a:latin typeface="微软雅黑" pitchFamily="34" charset="-122"/>
                <a:ea typeface="微软雅黑" pitchFamily="34" charset="-122"/>
              </a:rPr>
              <a:t>学系列讲话</a:t>
            </a:r>
            <a:endParaRPr lang="zh-CN" altLang="en-US" sz="2000" b="1" dirty="0">
              <a:solidFill>
                <a:schemeClr val="bg1"/>
              </a:solidFill>
              <a:latin typeface="微软雅黑" pitchFamily="34" charset="-122"/>
              <a:ea typeface="微软雅黑" pitchFamily="34"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697280"/>
            <a:ext cx="2433943" cy="1611267"/>
          </a:xfrm>
          <a:prstGeom prst="rect">
            <a:avLst/>
          </a:prstGeom>
        </p:spPr>
      </p:pic>
      <p:sp>
        <p:nvSpPr>
          <p:cNvPr id="34" name="TextBox 14"/>
          <p:cNvSpPr txBox="1"/>
          <p:nvPr/>
        </p:nvSpPr>
        <p:spPr>
          <a:xfrm>
            <a:off x="6975066" y="1998205"/>
            <a:ext cx="713636" cy="1107996"/>
          </a:xfrm>
          <a:prstGeom prst="rect">
            <a:avLst/>
          </a:prstGeom>
          <a:noFill/>
        </p:spPr>
        <p:txBody>
          <a:bodyPr wrap="square" rtlCol="0">
            <a:spAutoFit/>
          </a:bodyPr>
          <a:lstStyle>
            <a:defPPr>
              <a:defRPr lang="zh-CN"/>
            </a:defPPr>
            <a:lvl1pPr algn="ctr">
              <a:defRPr sz="6600">
                <a:solidFill>
                  <a:schemeClr val="bg1"/>
                </a:solidFill>
                <a:latin typeface="方正粗黑宋简体" panose="02000000000000000000" pitchFamily="2" charset="-122"/>
                <a:ea typeface="方正粗黑宋简体" panose="02000000000000000000" pitchFamily="2" charset="-122"/>
              </a:defRPr>
            </a:lvl1pPr>
          </a:lstStyle>
          <a:p>
            <a:r>
              <a:rPr lang="zh-CN" altLang="en-US" dirty="0"/>
              <a:t>学</a:t>
            </a:r>
          </a:p>
        </p:txBody>
      </p:sp>
    </p:spTree>
    <p:extLst>
      <p:ext uri="{BB962C8B-B14F-4D97-AF65-F5344CB8AC3E}">
        <p14:creationId xmlns:p14="http://schemas.microsoft.com/office/powerpoint/2010/main" val="18774527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smtClean="0"/>
              <a:t>主要内容</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做合格</a:t>
            </a:r>
            <a:r>
              <a:rPr lang="zh-CN" altLang="en-US" dirty="0" smtClean="0"/>
              <a:t>党员</a:t>
            </a:r>
            <a:endParaRPr lang="zh-CN" altLang="en-US" dirty="0"/>
          </a:p>
        </p:txBody>
      </p:sp>
      <p:sp>
        <p:nvSpPr>
          <p:cNvPr id="123" name="矩形 122"/>
          <p:cNvSpPr/>
          <p:nvPr/>
        </p:nvSpPr>
        <p:spPr>
          <a:xfrm>
            <a:off x="3419872" y="2715766"/>
            <a:ext cx="5220000" cy="72008"/>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441073" y="1563638"/>
            <a:ext cx="972000" cy="990410"/>
          </a:xfrm>
          <a:prstGeom prst="rect">
            <a:avLst/>
          </a:prstGeom>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四讲</a:t>
            </a:r>
            <a:endParaRPr lang="en-US" altLang="zh-CN" sz="2000" b="1" dirty="0" smtClean="0"/>
          </a:p>
          <a:p>
            <a:pPr algn="ctr"/>
            <a:r>
              <a:rPr lang="zh-CN" altLang="en-US" sz="2000" b="1" dirty="0" smtClean="0"/>
              <a:t>四</a:t>
            </a:r>
            <a:r>
              <a:rPr lang="zh-CN" altLang="en-US" sz="2000" b="1" dirty="0"/>
              <a:t>有</a:t>
            </a:r>
          </a:p>
        </p:txBody>
      </p:sp>
      <p:grpSp>
        <p:nvGrpSpPr>
          <p:cNvPr id="8" name="组合 7"/>
          <p:cNvGrpSpPr/>
          <p:nvPr/>
        </p:nvGrpSpPr>
        <p:grpSpPr>
          <a:xfrm>
            <a:off x="4563378" y="2881396"/>
            <a:ext cx="3560323" cy="288032"/>
            <a:chOff x="3707904" y="2926466"/>
            <a:chExt cx="3560323" cy="288032"/>
          </a:xfrm>
        </p:grpSpPr>
        <p:sp>
          <p:nvSpPr>
            <p:cNvPr id="118" name="矩形 117"/>
            <p:cNvSpPr/>
            <p:nvPr/>
          </p:nvSpPr>
          <p:spPr>
            <a:xfrm>
              <a:off x="3851920" y="2926466"/>
              <a:ext cx="3416307"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300" dirty="0" smtClean="0">
                  <a:solidFill>
                    <a:schemeClr val="tx1"/>
                  </a:solidFill>
                </a:rPr>
                <a:t>引导</a:t>
              </a:r>
              <a:r>
                <a:rPr lang="zh-CN" altLang="en-US" sz="1300" dirty="0">
                  <a:solidFill>
                    <a:schemeClr val="tx1"/>
                  </a:solidFill>
                </a:rPr>
                <a:t>党员强化政治意识，保持政治本色</a:t>
              </a:r>
            </a:p>
          </p:txBody>
        </p:sp>
        <p:sp>
          <p:nvSpPr>
            <p:cNvPr id="7" name="矩形 6"/>
            <p:cNvSpPr/>
            <p:nvPr/>
          </p:nvSpPr>
          <p:spPr>
            <a:xfrm>
              <a:off x="3707904" y="2998474"/>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9" name="组合 8"/>
          <p:cNvGrpSpPr/>
          <p:nvPr/>
        </p:nvGrpSpPr>
        <p:grpSpPr>
          <a:xfrm>
            <a:off x="4563378" y="3249583"/>
            <a:ext cx="3560323" cy="288032"/>
            <a:chOff x="3707904" y="3287837"/>
            <a:chExt cx="3560323" cy="288032"/>
          </a:xfrm>
        </p:grpSpPr>
        <p:sp>
          <p:nvSpPr>
            <p:cNvPr id="119" name="矩形 118"/>
            <p:cNvSpPr/>
            <p:nvPr/>
          </p:nvSpPr>
          <p:spPr>
            <a:xfrm>
              <a:off x="3851921" y="3287837"/>
              <a:ext cx="3416306"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300" dirty="0" smtClean="0">
                  <a:solidFill>
                    <a:schemeClr val="tx1"/>
                  </a:solidFill>
                </a:rPr>
                <a:t>向</a:t>
              </a:r>
              <a:r>
                <a:rPr lang="zh-CN" altLang="en-US" sz="1300" dirty="0">
                  <a:solidFill>
                    <a:schemeClr val="tx1"/>
                  </a:solidFill>
                </a:rPr>
                <a:t>党中央看齐，向党的理论和路线方针政策看齐，做政治上的明白人</a:t>
              </a:r>
            </a:p>
          </p:txBody>
        </p:sp>
        <p:sp>
          <p:nvSpPr>
            <p:cNvPr id="80" name="矩形 79"/>
            <p:cNvSpPr/>
            <p:nvPr/>
          </p:nvSpPr>
          <p:spPr>
            <a:xfrm>
              <a:off x="3707904" y="3291830"/>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10" name="组合 9"/>
          <p:cNvGrpSpPr/>
          <p:nvPr/>
        </p:nvGrpSpPr>
        <p:grpSpPr>
          <a:xfrm>
            <a:off x="4563378" y="3617770"/>
            <a:ext cx="4076495" cy="288032"/>
            <a:chOff x="3707904" y="3649208"/>
            <a:chExt cx="4076495" cy="288032"/>
          </a:xfrm>
        </p:grpSpPr>
        <p:sp>
          <p:nvSpPr>
            <p:cNvPr id="120" name="矩形 119"/>
            <p:cNvSpPr/>
            <p:nvPr/>
          </p:nvSpPr>
          <p:spPr>
            <a:xfrm>
              <a:off x="3851921" y="3649208"/>
              <a:ext cx="3932478"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300" dirty="0" smtClean="0">
                  <a:solidFill>
                    <a:schemeClr val="tx1"/>
                  </a:solidFill>
                </a:rPr>
                <a:t>密切</a:t>
              </a:r>
              <a:r>
                <a:rPr lang="zh-CN" altLang="en-US" sz="1300" dirty="0">
                  <a:solidFill>
                    <a:schemeClr val="tx1"/>
                  </a:solidFill>
                </a:rPr>
                <a:t>联系群众，全心全意为人民服务</a:t>
              </a:r>
            </a:p>
          </p:txBody>
        </p:sp>
        <p:sp>
          <p:nvSpPr>
            <p:cNvPr id="81" name="矩形 80"/>
            <p:cNvSpPr/>
            <p:nvPr/>
          </p:nvSpPr>
          <p:spPr>
            <a:xfrm>
              <a:off x="3707904" y="3729202"/>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11" name="组合 10"/>
          <p:cNvGrpSpPr/>
          <p:nvPr/>
        </p:nvGrpSpPr>
        <p:grpSpPr>
          <a:xfrm>
            <a:off x="3441074" y="3985957"/>
            <a:ext cx="5191801" cy="288032"/>
            <a:chOff x="3707904" y="3939902"/>
            <a:chExt cx="5191801" cy="288032"/>
          </a:xfrm>
        </p:grpSpPr>
        <p:sp>
          <p:nvSpPr>
            <p:cNvPr id="122" name="矩形 121"/>
            <p:cNvSpPr/>
            <p:nvPr/>
          </p:nvSpPr>
          <p:spPr>
            <a:xfrm>
              <a:off x="3851921" y="3939902"/>
              <a:ext cx="5047784"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300" dirty="0" smtClean="0">
                  <a:solidFill>
                    <a:schemeClr val="tx1"/>
                  </a:solidFill>
                </a:rPr>
                <a:t>加强</a:t>
              </a:r>
              <a:r>
                <a:rPr lang="zh-CN" altLang="en-US" sz="1300" dirty="0">
                  <a:solidFill>
                    <a:schemeClr val="tx1"/>
                  </a:solidFill>
                </a:rPr>
                <a:t>党性锻炼和道德</a:t>
              </a:r>
              <a:r>
                <a:rPr lang="zh-CN" altLang="en-US" sz="1300" dirty="0" smtClean="0">
                  <a:solidFill>
                    <a:schemeClr val="tx1"/>
                  </a:solidFill>
                </a:rPr>
                <a:t>修养</a:t>
              </a:r>
              <a:r>
                <a:rPr lang="en-US" altLang="zh-CN" sz="1300" dirty="0" smtClean="0">
                  <a:solidFill>
                    <a:schemeClr val="tx1"/>
                  </a:solidFill>
                </a:rPr>
                <a:t>,</a:t>
              </a:r>
              <a:r>
                <a:rPr lang="zh-CN" altLang="en-US" sz="1300" dirty="0" smtClean="0">
                  <a:solidFill>
                    <a:schemeClr val="tx1"/>
                  </a:solidFill>
                </a:rPr>
                <a:t>心存敬畏</a:t>
              </a:r>
              <a:r>
                <a:rPr lang="en-US" altLang="zh-CN" sz="1300" dirty="0" smtClean="0">
                  <a:solidFill>
                    <a:schemeClr val="tx1"/>
                  </a:solidFill>
                </a:rPr>
                <a:t>,</a:t>
              </a:r>
              <a:r>
                <a:rPr lang="zh-CN" altLang="en-US" sz="1300" dirty="0" smtClean="0">
                  <a:solidFill>
                    <a:schemeClr val="tx1"/>
                  </a:solidFill>
                </a:rPr>
                <a:t>手握戒尺</a:t>
              </a:r>
              <a:r>
                <a:rPr lang="en-US" altLang="zh-CN" sz="1300" dirty="0" smtClean="0">
                  <a:solidFill>
                    <a:schemeClr val="tx1"/>
                  </a:solidFill>
                </a:rPr>
                <a:t>,</a:t>
              </a:r>
              <a:r>
                <a:rPr lang="zh-CN" altLang="en-US" sz="1300" dirty="0" smtClean="0">
                  <a:solidFill>
                    <a:schemeClr val="tx1"/>
                  </a:solidFill>
                </a:rPr>
                <a:t>廉洁从政</a:t>
              </a:r>
              <a:r>
                <a:rPr lang="en-US" altLang="zh-CN" sz="1300" dirty="0" smtClean="0">
                  <a:solidFill>
                    <a:schemeClr val="tx1"/>
                  </a:solidFill>
                </a:rPr>
                <a:t>,</a:t>
              </a:r>
              <a:r>
                <a:rPr lang="zh-CN" altLang="en-US" sz="1300" dirty="0" smtClean="0">
                  <a:solidFill>
                    <a:schemeClr val="tx1"/>
                  </a:solidFill>
                </a:rPr>
                <a:t>从严</a:t>
              </a:r>
              <a:r>
                <a:rPr lang="zh-CN" altLang="en-US" sz="1300" dirty="0">
                  <a:solidFill>
                    <a:schemeClr val="tx1"/>
                  </a:solidFill>
                </a:rPr>
                <a:t>治家</a:t>
              </a:r>
            </a:p>
          </p:txBody>
        </p:sp>
        <p:sp>
          <p:nvSpPr>
            <p:cNvPr id="82" name="矩形 81"/>
            <p:cNvSpPr/>
            <p:nvPr/>
          </p:nvSpPr>
          <p:spPr>
            <a:xfrm>
              <a:off x="3707904" y="4023889"/>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12" name="组合 11"/>
          <p:cNvGrpSpPr/>
          <p:nvPr/>
        </p:nvGrpSpPr>
        <p:grpSpPr>
          <a:xfrm>
            <a:off x="3441074" y="4354144"/>
            <a:ext cx="5040559" cy="317849"/>
            <a:chOff x="3707904" y="4271456"/>
            <a:chExt cx="5040559" cy="317849"/>
          </a:xfrm>
        </p:grpSpPr>
        <p:sp>
          <p:nvSpPr>
            <p:cNvPr id="121" name="矩形 120"/>
            <p:cNvSpPr/>
            <p:nvPr/>
          </p:nvSpPr>
          <p:spPr>
            <a:xfrm>
              <a:off x="3851920" y="4301273"/>
              <a:ext cx="4896543"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300" dirty="0" smtClean="0">
                  <a:solidFill>
                    <a:schemeClr val="tx1"/>
                  </a:solidFill>
                </a:rPr>
                <a:t>保持</a:t>
              </a:r>
              <a:r>
                <a:rPr lang="zh-CN" altLang="en-US" sz="1300" dirty="0">
                  <a:solidFill>
                    <a:schemeClr val="tx1"/>
                  </a:solidFill>
                </a:rPr>
                <a:t>干事创业、开拓进取的精气神，平常时候看得出来，关键时刻冲得上去</a:t>
              </a:r>
            </a:p>
          </p:txBody>
        </p:sp>
        <p:sp>
          <p:nvSpPr>
            <p:cNvPr id="83" name="矩形 82"/>
            <p:cNvSpPr/>
            <p:nvPr/>
          </p:nvSpPr>
          <p:spPr>
            <a:xfrm>
              <a:off x="3707904" y="4271456"/>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sp>
        <p:nvSpPr>
          <p:cNvPr id="84" name="矩形 83"/>
          <p:cNvSpPr/>
          <p:nvPr/>
        </p:nvSpPr>
        <p:spPr>
          <a:xfrm>
            <a:off x="3439113" y="2931790"/>
            <a:ext cx="973960" cy="973960"/>
          </a:xfrm>
          <a:prstGeom prst="rec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solidFill>
              </a:rPr>
              <a:t>五个</a:t>
            </a:r>
            <a:endParaRPr lang="en-US" altLang="zh-CN" sz="2000" b="1" dirty="0" smtClean="0">
              <a:solidFill>
                <a:schemeClr val="accent1"/>
              </a:solidFill>
            </a:endParaRPr>
          </a:p>
          <a:p>
            <a:pPr algn="ctr"/>
            <a:r>
              <a:rPr lang="zh-CN" altLang="en-US" sz="2000" b="1" dirty="0" smtClean="0">
                <a:solidFill>
                  <a:schemeClr val="accent1"/>
                </a:solidFill>
              </a:rPr>
              <a:t>方面</a:t>
            </a:r>
            <a:endParaRPr lang="zh-CN" altLang="en-US" sz="2000" b="1" dirty="0">
              <a:solidFill>
                <a:schemeClr val="accent1"/>
              </a:solidFill>
            </a:endParaRPr>
          </a:p>
        </p:txBody>
      </p:sp>
      <p:sp>
        <p:nvSpPr>
          <p:cNvPr id="89" name="圆角矩形 88"/>
          <p:cNvSpPr/>
          <p:nvPr/>
        </p:nvSpPr>
        <p:spPr>
          <a:xfrm>
            <a:off x="777252" y="3423304"/>
            <a:ext cx="2210572" cy="3967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121" y="3326557"/>
            <a:ext cx="601048" cy="53291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1" name="TextBox 45"/>
          <p:cNvSpPr txBox="1"/>
          <p:nvPr/>
        </p:nvSpPr>
        <p:spPr>
          <a:xfrm>
            <a:off x="1413155" y="3467813"/>
            <a:ext cx="1282402" cy="307777"/>
          </a:xfrm>
          <a:prstGeom prst="rect">
            <a:avLst/>
          </a:prstGeom>
          <a:noFill/>
          <a:effectLst/>
        </p:spPr>
        <p:txBody>
          <a:bodyPr wrap="none" lIns="0" tIns="0" rIns="0" bIns="0" rtlCol="0">
            <a:spAutoFit/>
          </a:bodyPr>
          <a:lstStyle/>
          <a:p>
            <a:r>
              <a:rPr lang="zh-CN" altLang="en-US" sz="2000" b="1" dirty="0" smtClean="0">
                <a:solidFill>
                  <a:schemeClr val="bg1"/>
                </a:solidFill>
                <a:latin typeface="微软雅黑" pitchFamily="34" charset="-122"/>
                <a:ea typeface="微软雅黑" pitchFamily="34" charset="-122"/>
              </a:rPr>
              <a:t>做合格党员</a:t>
            </a:r>
            <a:endParaRPr lang="zh-CN" altLang="en-US" sz="2000" b="1" dirty="0">
              <a:solidFill>
                <a:schemeClr val="bg1"/>
              </a:solidFill>
              <a:latin typeface="微软雅黑" pitchFamily="34" charset="-122"/>
              <a:ea typeface="微软雅黑" pitchFamily="34" charset="-122"/>
            </a:endParaRPr>
          </a:p>
        </p:txBody>
      </p:sp>
      <p:pic>
        <p:nvPicPr>
          <p:cNvPr id="92" name="图片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44" y="1772667"/>
            <a:ext cx="2433943" cy="1611267"/>
          </a:xfrm>
          <a:prstGeom prst="rect">
            <a:avLst/>
          </a:prstGeom>
        </p:spPr>
      </p:pic>
      <p:sp>
        <p:nvSpPr>
          <p:cNvPr id="93" name="TextBox 14"/>
          <p:cNvSpPr txBox="1"/>
          <p:nvPr/>
        </p:nvSpPr>
        <p:spPr>
          <a:xfrm>
            <a:off x="1364042" y="2073592"/>
            <a:ext cx="713636" cy="1107996"/>
          </a:xfrm>
          <a:prstGeom prst="rect">
            <a:avLst/>
          </a:prstGeom>
          <a:noFill/>
        </p:spPr>
        <p:txBody>
          <a:bodyPr wrap="square" rtlCol="0">
            <a:spAutoFit/>
          </a:bodyPr>
          <a:lstStyle/>
          <a:p>
            <a:pPr algn="ctr"/>
            <a:r>
              <a:rPr lang="zh-CN" altLang="en-US" sz="6600" dirty="0" smtClean="0">
                <a:solidFill>
                  <a:schemeClr val="bg1"/>
                </a:solidFill>
                <a:latin typeface="方正粗黑宋简体" panose="02000000000000000000" pitchFamily="2" charset="-122"/>
                <a:ea typeface="方正粗黑宋简体" panose="02000000000000000000" pitchFamily="2" charset="-122"/>
              </a:rPr>
              <a:t>做</a:t>
            </a:r>
            <a:endParaRPr lang="zh-CN" altLang="en-US" sz="6600" dirty="0">
              <a:solidFill>
                <a:schemeClr val="bg1"/>
              </a:solidFill>
              <a:latin typeface="方正粗黑宋简体" panose="02000000000000000000" pitchFamily="2" charset="-122"/>
              <a:ea typeface="方正粗黑宋简体" panose="02000000000000000000" pitchFamily="2" charset="-122"/>
            </a:endParaRPr>
          </a:p>
        </p:txBody>
      </p:sp>
      <p:grpSp>
        <p:nvGrpSpPr>
          <p:cNvPr id="14" name="组合 13"/>
          <p:cNvGrpSpPr/>
          <p:nvPr/>
        </p:nvGrpSpPr>
        <p:grpSpPr>
          <a:xfrm>
            <a:off x="4505302" y="1557324"/>
            <a:ext cx="2021118" cy="432072"/>
            <a:chOff x="4505302" y="1557324"/>
            <a:chExt cx="2021118" cy="432072"/>
          </a:xfrm>
        </p:grpSpPr>
        <p:sp>
          <p:nvSpPr>
            <p:cNvPr id="94" name="圆角矩形 93"/>
            <p:cNvSpPr/>
            <p:nvPr/>
          </p:nvSpPr>
          <p:spPr>
            <a:xfrm>
              <a:off x="4505302" y="1557324"/>
              <a:ext cx="2021118" cy="432072"/>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521095" y="1571222"/>
              <a:ext cx="1051030" cy="404277"/>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4887175" y="1577340"/>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smtClean="0">
                  <a:solidFill>
                    <a:schemeClr val="accent1"/>
                  </a:solidFill>
                </a:rPr>
                <a:t>政治</a:t>
              </a:r>
              <a:endParaRPr lang="zh-CN" altLang="en-US" dirty="0">
                <a:solidFill>
                  <a:schemeClr val="accent1"/>
                </a:solidFill>
              </a:endParaRPr>
            </a:p>
          </p:txBody>
        </p:sp>
        <p:sp>
          <p:nvSpPr>
            <p:cNvPr id="96" name="TextBox 14"/>
            <p:cNvSpPr txBox="1"/>
            <p:nvPr/>
          </p:nvSpPr>
          <p:spPr>
            <a:xfrm>
              <a:off x="4654934" y="1609804"/>
              <a:ext cx="297804" cy="307777"/>
            </a:xfrm>
            <a:prstGeom prst="rect">
              <a:avLst/>
            </a:prstGeom>
            <a:noFill/>
          </p:spPr>
          <p:txBody>
            <a:bodyPr wrap="square" lIns="0" tIns="0" rIns="0" bIns="0" rtlCol="0">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讲</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01" name="矩形 100"/>
            <p:cNvSpPr/>
            <p:nvPr/>
          </p:nvSpPr>
          <p:spPr>
            <a:xfrm>
              <a:off x="5858395" y="1577340"/>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smtClean="0">
                  <a:solidFill>
                    <a:schemeClr val="bg1"/>
                  </a:solidFill>
                </a:rPr>
                <a:t>信念</a:t>
              </a:r>
              <a:endParaRPr lang="zh-CN" altLang="en-US" dirty="0">
                <a:solidFill>
                  <a:schemeClr val="bg1"/>
                </a:solidFill>
              </a:endParaRPr>
            </a:p>
          </p:txBody>
        </p:sp>
        <p:sp>
          <p:nvSpPr>
            <p:cNvPr id="103" name="TextBox 14"/>
            <p:cNvSpPr txBox="1"/>
            <p:nvPr/>
          </p:nvSpPr>
          <p:spPr>
            <a:xfrm>
              <a:off x="5622632" y="1609804"/>
              <a:ext cx="297804"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611756" y="1557324"/>
            <a:ext cx="2021118" cy="432072"/>
            <a:chOff x="6611756" y="1557324"/>
            <a:chExt cx="2021118" cy="432072"/>
          </a:xfrm>
        </p:grpSpPr>
        <p:sp>
          <p:nvSpPr>
            <p:cNvPr id="104" name="圆角矩形 103"/>
            <p:cNvSpPr/>
            <p:nvPr/>
          </p:nvSpPr>
          <p:spPr>
            <a:xfrm>
              <a:off x="6611756" y="1557324"/>
              <a:ext cx="2021118" cy="432072"/>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6627550" y="1571222"/>
              <a:ext cx="1051029" cy="404277"/>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7002153" y="1573326"/>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smtClean="0">
                  <a:solidFill>
                    <a:schemeClr val="accent1"/>
                  </a:solidFill>
                </a:rPr>
                <a:t>规矩</a:t>
              </a:r>
              <a:endParaRPr lang="zh-CN" altLang="en-US" dirty="0">
                <a:solidFill>
                  <a:schemeClr val="accent1"/>
                </a:solidFill>
              </a:endParaRPr>
            </a:p>
          </p:txBody>
        </p:sp>
        <p:sp>
          <p:nvSpPr>
            <p:cNvPr id="107" name="TextBox 14"/>
            <p:cNvSpPr txBox="1"/>
            <p:nvPr/>
          </p:nvSpPr>
          <p:spPr>
            <a:xfrm>
              <a:off x="6768318" y="1609804"/>
              <a:ext cx="297804" cy="307777"/>
            </a:xfrm>
            <a:prstGeom prst="rect">
              <a:avLst/>
            </a:prstGeom>
            <a:noFill/>
          </p:spPr>
          <p:txBody>
            <a:bodyPr wrap="square" lIns="0" tIns="0" rIns="0" bIns="0" rtlCol="0">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讲</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08" name="矩形 107"/>
            <p:cNvSpPr/>
            <p:nvPr/>
          </p:nvSpPr>
          <p:spPr>
            <a:xfrm>
              <a:off x="7976499" y="1577340"/>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smtClean="0">
                  <a:solidFill>
                    <a:schemeClr val="bg1"/>
                  </a:solidFill>
                </a:rPr>
                <a:t>纪律</a:t>
              </a:r>
              <a:endParaRPr lang="zh-CN" altLang="en-US" dirty="0">
                <a:solidFill>
                  <a:schemeClr val="bg1"/>
                </a:solidFill>
              </a:endParaRPr>
            </a:p>
          </p:txBody>
        </p:sp>
        <p:sp>
          <p:nvSpPr>
            <p:cNvPr id="110" name="TextBox 14"/>
            <p:cNvSpPr txBox="1"/>
            <p:nvPr/>
          </p:nvSpPr>
          <p:spPr>
            <a:xfrm>
              <a:off x="7745853" y="1609804"/>
              <a:ext cx="297804"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05302" y="2119299"/>
            <a:ext cx="2021118" cy="432072"/>
            <a:chOff x="4505302" y="2119299"/>
            <a:chExt cx="2021118" cy="432072"/>
          </a:xfrm>
        </p:grpSpPr>
        <p:sp>
          <p:nvSpPr>
            <p:cNvPr id="111" name="圆角矩形 110"/>
            <p:cNvSpPr/>
            <p:nvPr/>
          </p:nvSpPr>
          <p:spPr>
            <a:xfrm>
              <a:off x="4505302" y="2119299"/>
              <a:ext cx="2021118" cy="432072"/>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a:off x="4521096" y="2133197"/>
              <a:ext cx="1051029" cy="404277"/>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4902969" y="2135301"/>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a:solidFill>
                    <a:schemeClr val="accent1"/>
                  </a:solidFill>
                </a:rPr>
                <a:t>道德</a:t>
              </a:r>
            </a:p>
          </p:txBody>
        </p:sp>
        <p:sp>
          <p:nvSpPr>
            <p:cNvPr id="114" name="TextBox 14"/>
            <p:cNvSpPr txBox="1"/>
            <p:nvPr/>
          </p:nvSpPr>
          <p:spPr>
            <a:xfrm>
              <a:off x="4654934" y="2171779"/>
              <a:ext cx="297804" cy="307777"/>
            </a:xfrm>
            <a:prstGeom prst="rect">
              <a:avLst/>
            </a:prstGeom>
            <a:noFill/>
          </p:spPr>
          <p:txBody>
            <a:bodyPr wrap="square" lIns="0" tIns="0" rIns="0" bIns="0" rtlCol="0">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讲</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15" name="矩形 114"/>
            <p:cNvSpPr/>
            <p:nvPr/>
          </p:nvSpPr>
          <p:spPr>
            <a:xfrm>
              <a:off x="5858395" y="2139315"/>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smtClean="0">
                  <a:solidFill>
                    <a:schemeClr val="bg1"/>
                  </a:solidFill>
                </a:rPr>
                <a:t>品行</a:t>
              </a:r>
              <a:endParaRPr lang="zh-CN" altLang="en-US" dirty="0">
                <a:solidFill>
                  <a:schemeClr val="bg1"/>
                </a:solidFill>
              </a:endParaRPr>
            </a:p>
          </p:txBody>
        </p:sp>
        <p:sp>
          <p:nvSpPr>
            <p:cNvPr id="117" name="TextBox 14"/>
            <p:cNvSpPr txBox="1"/>
            <p:nvPr/>
          </p:nvSpPr>
          <p:spPr>
            <a:xfrm>
              <a:off x="5622632" y="2171779"/>
              <a:ext cx="297804"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611756" y="2119299"/>
            <a:ext cx="2021118" cy="432072"/>
            <a:chOff x="6611756" y="2119299"/>
            <a:chExt cx="2021118" cy="432072"/>
          </a:xfrm>
        </p:grpSpPr>
        <p:sp>
          <p:nvSpPr>
            <p:cNvPr id="160" name="圆角矩形 159"/>
            <p:cNvSpPr/>
            <p:nvPr/>
          </p:nvSpPr>
          <p:spPr>
            <a:xfrm>
              <a:off x="6611756" y="2119299"/>
              <a:ext cx="2021118" cy="432072"/>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圆角矩形 170"/>
            <p:cNvSpPr/>
            <p:nvPr/>
          </p:nvSpPr>
          <p:spPr>
            <a:xfrm>
              <a:off x="6627550" y="2133197"/>
              <a:ext cx="1051029" cy="404277"/>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7002153" y="2135301"/>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a:solidFill>
                    <a:schemeClr val="accent1"/>
                  </a:solidFill>
                </a:rPr>
                <a:t>奉献</a:t>
              </a:r>
            </a:p>
          </p:txBody>
        </p:sp>
        <p:sp>
          <p:nvSpPr>
            <p:cNvPr id="179" name="TextBox 14"/>
            <p:cNvSpPr txBox="1"/>
            <p:nvPr/>
          </p:nvSpPr>
          <p:spPr>
            <a:xfrm>
              <a:off x="6768318" y="2171779"/>
              <a:ext cx="297804" cy="307777"/>
            </a:xfrm>
            <a:prstGeom prst="rect">
              <a:avLst/>
            </a:prstGeom>
            <a:noFill/>
          </p:spPr>
          <p:txBody>
            <a:bodyPr wrap="square" lIns="0" tIns="0" rIns="0" bIns="0" rtlCol="0">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讲</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81" name="矩形 180"/>
            <p:cNvSpPr/>
            <p:nvPr/>
          </p:nvSpPr>
          <p:spPr>
            <a:xfrm>
              <a:off x="7976499" y="2139315"/>
              <a:ext cx="535320" cy="392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4000" algn="ctr"/>
              <a:r>
                <a:rPr lang="zh-CN" altLang="en-US" dirty="0" smtClean="0">
                  <a:solidFill>
                    <a:schemeClr val="bg1"/>
                  </a:solidFill>
                </a:rPr>
                <a:t>作为</a:t>
              </a:r>
              <a:endParaRPr lang="zh-CN" altLang="en-US" dirty="0">
                <a:solidFill>
                  <a:schemeClr val="bg1"/>
                </a:solidFill>
              </a:endParaRPr>
            </a:p>
          </p:txBody>
        </p:sp>
        <p:sp>
          <p:nvSpPr>
            <p:cNvPr id="183" name="TextBox 14"/>
            <p:cNvSpPr txBox="1"/>
            <p:nvPr/>
          </p:nvSpPr>
          <p:spPr>
            <a:xfrm>
              <a:off x="7745853" y="2171779"/>
              <a:ext cx="297804"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806943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dirty="0" smtClean="0"/>
              <a:t>03</a:t>
            </a:r>
            <a:endParaRPr lang="zh-CN" altLang="en-US" dirty="0"/>
          </a:p>
        </p:txBody>
      </p:sp>
      <p:sp>
        <p:nvSpPr>
          <p:cNvPr id="11" name="文本占位符 10"/>
          <p:cNvSpPr>
            <a:spLocks noGrp="1"/>
          </p:cNvSpPr>
          <p:nvPr>
            <p:ph type="body" sz="quarter" idx="11"/>
          </p:nvPr>
        </p:nvSpPr>
        <p:spPr/>
        <p:txBody>
          <a:bodyPr/>
          <a:lstStyle/>
          <a:p>
            <a:r>
              <a:rPr lang="zh-CN" altLang="en-US" dirty="0"/>
              <a:t>“两学一做”</a:t>
            </a:r>
            <a:r>
              <a:rPr lang="zh-CN" altLang="en-US" dirty="0" smtClean="0"/>
              <a:t>的主要措施</a:t>
            </a:r>
            <a:endParaRPr lang="zh-CN" altLang="en-US" dirty="0"/>
          </a:p>
        </p:txBody>
      </p:sp>
    </p:spTree>
    <p:extLst>
      <p:ext uri="{BB962C8B-B14F-4D97-AF65-F5344CB8AC3E}">
        <p14:creationId xmlns:p14="http://schemas.microsoft.com/office/powerpoint/2010/main" val="4246832410"/>
      </p:ext>
    </p:extLst>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9491" y="1534882"/>
            <a:ext cx="1331568" cy="1331566"/>
            <a:chOff x="1125883" y="1489162"/>
            <a:chExt cx="1331568" cy="1331566"/>
          </a:xfrm>
        </p:grpSpPr>
        <p:grpSp>
          <p:nvGrpSpPr>
            <p:cNvPr id="43" name="组合 42"/>
            <p:cNvGrpSpPr/>
            <p:nvPr/>
          </p:nvGrpSpPr>
          <p:grpSpPr>
            <a:xfrm>
              <a:off x="1125883" y="1489162"/>
              <a:ext cx="1331568" cy="1331566"/>
              <a:chOff x="2681612" y="1294393"/>
              <a:chExt cx="1506220" cy="1506217"/>
            </a:xfrm>
          </p:grpSpPr>
          <p:sp>
            <p:nvSpPr>
              <p:cNvPr id="44" name="椭圆 43"/>
              <p:cNvSpPr/>
              <p:nvPr/>
            </p:nvSpPr>
            <p:spPr>
              <a:xfrm>
                <a:off x="2681612" y="1294393"/>
                <a:ext cx="1506220" cy="1506217"/>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45" name="Freeform 5"/>
              <p:cNvSpPr>
                <a:spLocks/>
              </p:cNvSpPr>
              <p:nvPr/>
            </p:nvSpPr>
            <p:spPr bwMode="auto">
              <a:xfrm flipV="1">
                <a:off x="2777385" y="1390165"/>
                <a:ext cx="1314666" cy="1314673"/>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46" name="任意多边形 45"/>
              <p:cNvSpPr>
                <a:spLocks/>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chemeClr val="bg1">
                      <a:alpha val="0"/>
                    </a:schemeClr>
                  </a:gs>
                  <a:gs pos="95000">
                    <a:schemeClr val="bg1">
                      <a:alpha val="94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pic>
          <p:nvPicPr>
            <p:cNvPr id="83"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253" y="1719328"/>
              <a:ext cx="848828" cy="752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2" name="圆角矩形 41"/>
          <p:cNvSpPr/>
          <p:nvPr/>
        </p:nvSpPr>
        <p:spPr>
          <a:xfrm>
            <a:off x="1104254" y="2631283"/>
            <a:ext cx="1322042" cy="3009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p:nvPr>
        </p:nvSpPr>
        <p:spPr/>
        <p:txBody>
          <a:bodyPr>
            <a:normAutofit lnSpcReduction="10000"/>
          </a:bodyPr>
          <a:lstStyle/>
          <a:p>
            <a:r>
              <a:rPr lang="zh-CN" altLang="en-US" dirty="0" smtClean="0"/>
              <a:t>主要措施</a:t>
            </a:r>
            <a:endParaRPr lang="zh-CN" altLang="en-US" dirty="0">
              <a:solidFill>
                <a:schemeClr val="accent1"/>
              </a:solidFill>
            </a:endParaRPr>
          </a:p>
        </p:txBody>
      </p:sp>
      <p:sp>
        <p:nvSpPr>
          <p:cNvPr id="5" name="文本占位符 4"/>
          <p:cNvSpPr>
            <a:spLocks noGrp="1"/>
          </p:cNvSpPr>
          <p:nvPr>
            <p:ph type="body" sz="quarter" idx="11"/>
          </p:nvPr>
        </p:nvSpPr>
        <p:spPr/>
        <p:txBody>
          <a:bodyPr>
            <a:normAutofit fontScale="92500" lnSpcReduction="20000"/>
          </a:bodyPr>
          <a:lstStyle/>
          <a:p>
            <a:r>
              <a:rPr lang="zh-CN" altLang="en-US" dirty="0"/>
              <a:t>围绕专题学习</a:t>
            </a:r>
            <a:r>
              <a:rPr lang="zh-CN" altLang="en-US" dirty="0" smtClean="0"/>
              <a:t>讨论</a:t>
            </a:r>
            <a:endParaRPr lang="zh-CN" altLang="en-US" dirty="0"/>
          </a:p>
        </p:txBody>
      </p:sp>
      <p:sp>
        <p:nvSpPr>
          <p:cNvPr id="6" name="矩形 5"/>
          <p:cNvSpPr/>
          <p:nvPr/>
        </p:nvSpPr>
        <p:spPr>
          <a:xfrm>
            <a:off x="4501805" y="2265677"/>
            <a:ext cx="1277888" cy="4320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smtClean="0"/>
              <a:t>党小组</a:t>
            </a:r>
            <a:endParaRPr lang="zh-CN" altLang="en-US" sz="1600" dirty="0"/>
          </a:p>
        </p:txBody>
      </p:sp>
      <p:sp>
        <p:nvSpPr>
          <p:cNvPr id="8" name="矩形 7"/>
          <p:cNvSpPr/>
          <p:nvPr/>
        </p:nvSpPr>
        <p:spPr>
          <a:xfrm>
            <a:off x="3483027" y="2265677"/>
            <a:ext cx="936000" cy="936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b="1" dirty="0" smtClean="0">
                <a:solidFill>
                  <a:schemeClr val="bg1"/>
                </a:solidFill>
                <a:latin typeface="+mj-ea"/>
                <a:ea typeface="+mj-ea"/>
              </a:rPr>
              <a:t>集中</a:t>
            </a:r>
            <a:endParaRPr lang="en-US" altLang="zh-CN" sz="2000" b="1" dirty="0" smtClean="0">
              <a:solidFill>
                <a:schemeClr val="bg1"/>
              </a:solidFill>
              <a:latin typeface="+mj-ea"/>
              <a:ea typeface="+mj-ea"/>
            </a:endParaRPr>
          </a:p>
          <a:p>
            <a:pPr algn="ctr"/>
            <a:r>
              <a:rPr lang="zh-CN" altLang="en-US" sz="2000" b="1" dirty="0" smtClean="0">
                <a:solidFill>
                  <a:schemeClr val="bg1"/>
                </a:solidFill>
                <a:latin typeface="+mj-ea"/>
                <a:ea typeface="+mj-ea"/>
              </a:rPr>
              <a:t>学习</a:t>
            </a:r>
            <a:endParaRPr lang="zh-CN" altLang="en-US" sz="2000" b="1" dirty="0">
              <a:solidFill>
                <a:schemeClr val="bg1"/>
              </a:solidFill>
              <a:latin typeface="+mj-ea"/>
              <a:ea typeface="+mj-ea"/>
            </a:endParaRPr>
          </a:p>
        </p:txBody>
      </p:sp>
      <p:sp>
        <p:nvSpPr>
          <p:cNvPr id="73" name="矩形 72"/>
          <p:cNvSpPr/>
          <p:nvPr/>
        </p:nvSpPr>
        <p:spPr>
          <a:xfrm>
            <a:off x="4501805" y="2769677"/>
            <a:ext cx="1277889" cy="4320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t>不设</a:t>
            </a:r>
            <a:r>
              <a:rPr lang="zh-CN" altLang="en-US" sz="1600" dirty="0" smtClean="0"/>
              <a:t>党小组</a:t>
            </a:r>
            <a:endParaRPr lang="zh-CN" altLang="en-US" sz="1600" dirty="0"/>
          </a:p>
        </p:txBody>
      </p:sp>
      <p:sp>
        <p:nvSpPr>
          <p:cNvPr id="78" name="矩形 77"/>
          <p:cNvSpPr/>
          <p:nvPr/>
        </p:nvSpPr>
        <p:spPr>
          <a:xfrm>
            <a:off x="5779693" y="2265677"/>
            <a:ext cx="2895231" cy="43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smtClean="0">
                <a:solidFill>
                  <a:schemeClr val="accent1"/>
                </a:solidFill>
              </a:rPr>
              <a:t>要</a:t>
            </a:r>
            <a:r>
              <a:rPr lang="zh-CN" altLang="en-US" sz="1400" dirty="0">
                <a:solidFill>
                  <a:schemeClr val="accent1"/>
                </a:solidFill>
              </a:rPr>
              <a:t>定期组织党员</a:t>
            </a:r>
            <a:r>
              <a:rPr lang="zh-CN" altLang="en-US" sz="1400" dirty="0" smtClean="0">
                <a:solidFill>
                  <a:schemeClr val="accent1"/>
                </a:solidFill>
              </a:rPr>
              <a:t>集中学习</a:t>
            </a:r>
            <a:endParaRPr lang="zh-CN" altLang="en-US" sz="1400" dirty="0">
              <a:solidFill>
                <a:schemeClr val="accent1"/>
              </a:solidFill>
            </a:endParaRPr>
          </a:p>
        </p:txBody>
      </p:sp>
      <p:sp>
        <p:nvSpPr>
          <p:cNvPr id="79" name="矩形 78"/>
          <p:cNvSpPr/>
          <p:nvPr/>
        </p:nvSpPr>
        <p:spPr>
          <a:xfrm>
            <a:off x="5779693" y="2769677"/>
            <a:ext cx="2895231" cy="43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accent1"/>
                </a:solidFill>
              </a:rPr>
              <a:t>以党支部为单位集中学习</a:t>
            </a:r>
          </a:p>
        </p:txBody>
      </p:sp>
      <p:sp>
        <p:nvSpPr>
          <p:cNvPr id="80" name="矩形 79"/>
          <p:cNvSpPr/>
          <p:nvPr/>
        </p:nvSpPr>
        <p:spPr>
          <a:xfrm>
            <a:off x="3483027" y="3349624"/>
            <a:ext cx="936000" cy="936000"/>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b="1" dirty="0" smtClean="0">
                <a:solidFill>
                  <a:schemeClr val="tx1"/>
                </a:solidFill>
                <a:latin typeface="+mj-ea"/>
                <a:ea typeface="+mj-ea"/>
              </a:rPr>
              <a:t>组织</a:t>
            </a:r>
            <a:r>
              <a:rPr lang="zh-CN" altLang="en-US" sz="2000" b="1" dirty="0">
                <a:solidFill>
                  <a:schemeClr val="tx1"/>
                </a:solidFill>
                <a:latin typeface="+mj-ea"/>
                <a:ea typeface="+mj-ea"/>
              </a:rPr>
              <a:t>讨论</a:t>
            </a:r>
          </a:p>
        </p:txBody>
      </p:sp>
      <p:sp>
        <p:nvSpPr>
          <p:cNvPr id="82" name="矩形 81"/>
          <p:cNvSpPr/>
          <p:nvPr/>
        </p:nvSpPr>
        <p:spPr>
          <a:xfrm>
            <a:off x="4501805" y="3349624"/>
            <a:ext cx="4173119" cy="936000"/>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smtClean="0">
                <a:solidFill>
                  <a:schemeClr val="tx1"/>
                </a:solidFill>
                <a:latin typeface="+mj-ea"/>
                <a:ea typeface="+mj-ea"/>
              </a:rPr>
              <a:t>党支部每季度召开一次全体党员会议</a:t>
            </a:r>
            <a:endParaRPr lang="en-US" altLang="zh-CN" sz="1600" dirty="0" smtClean="0">
              <a:solidFill>
                <a:schemeClr val="tx1"/>
              </a:solidFill>
              <a:latin typeface="+mj-ea"/>
              <a:ea typeface="+mj-ea"/>
            </a:endParaRPr>
          </a:p>
          <a:p>
            <a:pPr algn="ctr"/>
            <a:r>
              <a:rPr lang="zh-CN" altLang="en-US" sz="1600" dirty="0" smtClean="0">
                <a:solidFill>
                  <a:schemeClr val="tx1"/>
                </a:solidFill>
                <a:latin typeface="+mj-ea"/>
                <a:ea typeface="+mj-ea"/>
              </a:rPr>
              <a:t>每次围绕一个专题组织讨论</a:t>
            </a:r>
            <a:endParaRPr lang="zh-CN" altLang="en-US" sz="1600" dirty="0">
              <a:solidFill>
                <a:schemeClr val="tx1"/>
              </a:solidFill>
              <a:latin typeface="+mj-ea"/>
              <a:ea typeface="+mj-ea"/>
            </a:endParaRPr>
          </a:p>
        </p:txBody>
      </p:sp>
      <p:sp>
        <p:nvSpPr>
          <p:cNvPr id="91" name="矩形 90"/>
          <p:cNvSpPr/>
          <p:nvPr/>
        </p:nvSpPr>
        <p:spPr>
          <a:xfrm>
            <a:off x="1101789" y="3185914"/>
            <a:ext cx="1326973" cy="369332"/>
          </a:xfrm>
          <a:prstGeom prst="rect">
            <a:avLst/>
          </a:prstGeom>
        </p:spPr>
        <p:txBody>
          <a:bodyPr wrap="square" lIns="0" tIns="0" rIns="0" bIns="0">
            <a:spAutoFit/>
          </a:bodyPr>
          <a:lstStyle/>
          <a:p>
            <a:pPr algn="ctr"/>
            <a:r>
              <a:rPr lang="zh-CN" altLang="en-US" sz="2400" b="1" dirty="0" smtClean="0">
                <a:solidFill>
                  <a:schemeClr val="accent1"/>
                </a:solidFill>
              </a:rPr>
              <a:t>围绕专题</a:t>
            </a:r>
            <a:endParaRPr lang="zh-CN" altLang="en-US" sz="2400" b="1" dirty="0">
              <a:solidFill>
                <a:schemeClr val="accent1"/>
              </a:solidFill>
            </a:endParaRPr>
          </a:p>
        </p:txBody>
      </p:sp>
      <p:sp>
        <p:nvSpPr>
          <p:cNvPr id="98" name="TextBox 45"/>
          <p:cNvSpPr txBox="1"/>
          <p:nvPr/>
        </p:nvSpPr>
        <p:spPr>
          <a:xfrm>
            <a:off x="1406203" y="2674059"/>
            <a:ext cx="718145" cy="215444"/>
          </a:xfrm>
          <a:prstGeom prst="rect">
            <a:avLst/>
          </a:prstGeom>
          <a:noFill/>
          <a:effectLst/>
        </p:spPr>
        <p:txBody>
          <a:bodyPr wrap="none" lIns="0" tIns="0" rIns="0" bIns="0" rtlCol="0">
            <a:spAutoFit/>
          </a:bodyPr>
          <a:lstStyle/>
          <a:p>
            <a:r>
              <a:rPr lang="zh-CN" altLang="en-US" sz="1400" dirty="0" smtClean="0">
                <a:solidFill>
                  <a:schemeClr val="bg1"/>
                </a:solidFill>
                <a:latin typeface="微软雅黑" pitchFamily="34" charset="-122"/>
                <a:ea typeface="微软雅黑" pitchFamily="34" charset="-122"/>
              </a:rPr>
              <a:t>措施之一</a:t>
            </a:r>
            <a:endParaRPr lang="zh-CN" altLang="en-US" sz="1400" dirty="0">
              <a:solidFill>
                <a:schemeClr val="bg1"/>
              </a:solidFill>
              <a:latin typeface="微软雅黑" pitchFamily="34" charset="-122"/>
              <a:ea typeface="微软雅黑" pitchFamily="34" charset="-122"/>
            </a:endParaRPr>
          </a:p>
        </p:txBody>
      </p:sp>
      <p:sp>
        <p:nvSpPr>
          <p:cNvPr id="40" name="TextBox 14"/>
          <p:cNvSpPr txBox="1"/>
          <p:nvPr/>
        </p:nvSpPr>
        <p:spPr>
          <a:xfrm>
            <a:off x="445453" y="3561239"/>
            <a:ext cx="2639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5200" b="0" spc="-300" dirty="0" smtClean="0"/>
              <a:t>学习讨论</a:t>
            </a:r>
            <a:endParaRPr lang="zh-CN" altLang="en-US" sz="5200" b="0" spc="-300" dirty="0"/>
          </a:p>
        </p:txBody>
      </p:sp>
      <p:sp>
        <p:nvSpPr>
          <p:cNvPr id="41" name="矩形 40"/>
          <p:cNvSpPr/>
          <p:nvPr/>
        </p:nvSpPr>
        <p:spPr>
          <a:xfrm>
            <a:off x="3460167" y="1634920"/>
            <a:ext cx="5215521" cy="446276"/>
          </a:xfrm>
          <a:prstGeom prst="rect">
            <a:avLst/>
          </a:prstGeom>
        </p:spPr>
        <p:txBody>
          <a:bodyPr wrap="square" lIns="0" tIns="0" rIns="0" bIns="0">
            <a:spAutoFit/>
          </a:bodyPr>
          <a:lstStyle/>
          <a:p>
            <a:pPr algn="just"/>
            <a:r>
              <a:rPr lang="zh-CN" altLang="en-US" sz="1450" dirty="0"/>
              <a:t>把个人自学与集中学习结合起来，明确自学要求，引导党员搞好</a:t>
            </a:r>
            <a:r>
              <a:rPr lang="zh-CN" altLang="en-US" sz="1450" dirty="0" smtClean="0"/>
              <a:t>自学</a:t>
            </a:r>
            <a:r>
              <a:rPr lang="zh-CN" altLang="en-US" sz="1450" dirty="0"/>
              <a:t>。</a:t>
            </a:r>
          </a:p>
        </p:txBody>
      </p:sp>
    </p:spTree>
    <p:extLst>
      <p:ext uri="{BB962C8B-B14F-4D97-AF65-F5344CB8AC3E}">
        <p14:creationId xmlns:p14="http://schemas.microsoft.com/office/powerpoint/2010/main" val="14570163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圆角矩形 44"/>
          <p:cNvSpPr/>
          <p:nvPr/>
        </p:nvSpPr>
        <p:spPr>
          <a:xfrm>
            <a:off x="3347864" y="2112246"/>
            <a:ext cx="5080434"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3526402" y="2225150"/>
            <a:ext cx="332436" cy="369332"/>
          </a:xfrm>
          <a:prstGeom prst="rect">
            <a:avLst/>
          </a:prstGeom>
          <a:noFill/>
        </p:spPr>
        <p:txBody>
          <a:bodyPr wrap="square" lIns="0" tIns="0" rIns="0" bIns="0" rtlCol="0" anchor="ctr" anchorCtr="0">
            <a:spAutoFit/>
          </a:bodyPr>
          <a:lstStyle/>
          <a:p>
            <a:pPr algn="ctr"/>
            <a:r>
              <a:rPr lang="en-US" altLang="zh-CN" sz="2400" dirty="0" smtClean="0">
                <a:solidFill>
                  <a:schemeClr val="accent6">
                    <a:lumMod val="20000"/>
                    <a:lumOff val="80000"/>
                  </a:schemeClr>
                </a:solidFill>
                <a:latin typeface="Impact" panose="020B0806030902050204" pitchFamily="34" charset="0"/>
              </a:rPr>
              <a:t>2</a:t>
            </a:r>
            <a:endParaRPr lang="zh-CN" altLang="en-US" sz="2400" dirty="0">
              <a:solidFill>
                <a:schemeClr val="accent6">
                  <a:lumMod val="20000"/>
                  <a:lumOff val="80000"/>
                </a:schemeClr>
              </a:solidFill>
              <a:latin typeface="Impact" panose="020B0806030902050204" pitchFamily="34" charset="0"/>
            </a:endParaRPr>
          </a:p>
        </p:txBody>
      </p:sp>
      <p:sp>
        <p:nvSpPr>
          <p:cNvPr id="47" name="矩形 46"/>
          <p:cNvSpPr/>
          <p:nvPr/>
        </p:nvSpPr>
        <p:spPr>
          <a:xfrm>
            <a:off x="3874264" y="2218336"/>
            <a:ext cx="697736" cy="382961"/>
          </a:xfrm>
          <a:prstGeom prst="rect">
            <a:avLst/>
          </a:prstGeom>
          <a:ln w="19050">
            <a:noFill/>
          </a:ln>
        </p:spPr>
        <p:txBody>
          <a:bodyPr wrap="square" anchor="ctr">
            <a:noAutofit/>
          </a:bodyPr>
          <a:lstStyle/>
          <a:p>
            <a:pPr algn="ctr"/>
            <a:r>
              <a:rPr lang="zh-CN" altLang="en-US" sz="2000" b="1" dirty="0" smtClean="0">
                <a:solidFill>
                  <a:schemeClr val="accent6">
                    <a:lumMod val="20000"/>
                    <a:lumOff val="80000"/>
                  </a:schemeClr>
                </a:solidFill>
              </a:rPr>
              <a:t>能否</a:t>
            </a:r>
            <a:endParaRPr lang="zh-CN" altLang="en-US" sz="2000" dirty="0">
              <a:solidFill>
                <a:schemeClr val="accent6">
                  <a:lumMod val="20000"/>
                  <a:lumOff val="80000"/>
                </a:schemeClr>
              </a:solidFill>
            </a:endParaRPr>
          </a:p>
        </p:txBody>
      </p:sp>
      <p:sp>
        <p:nvSpPr>
          <p:cNvPr id="48" name="圆角矩形 47"/>
          <p:cNvSpPr/>
          <p:nvPr/>
        </p:nvSpPr>
        <p:spPr>
          <a:xfrm>
            <a:off x="3347864" y="2781882"/>
            <a:ext cx="5080434"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5"/>
          <p:cNvSpPr txBox="1"/>
          <p:nvPr/>
        </p:nvSpPr>
        <p:spPr>
          <a:xfrm>
            <a:off x="3526402" y="2894786"/>
            <a:ext cx="332436" cy="369332"/>
          </a:xfrm>
          <a:prstGeom prst="rect">
            <a:avLst/>
          </a:prstGeom>
          <a:noFill/>
        </p:spPr>
        <p:txBody>
          <a:bodyPr wrap="square" lIns="0" tIns="0" rIns="0" bIns="0" rtlCol="0" anchor="ctr" anchorCtr="0">
            <a:spAutoFit/>
          </a:bodyPr>
          <a:lstStyle/>
          <a:p>
            <a:pPr algn="ctr"/>
            <a:r>
              <a:rPr lang="en-US" altLang="zh-CN" sz="2400" dirty="0" smtClean="0">
                <a:solidFill>
                  <a:schemeClr val="accent6">
                    <a:lumMod val="20000"/>
                    <a:lumOff val="80000"/>
                  </a:schemeClr>
                </a:solidFill>
                <a:latin typeface="Impact" panose="020B0806030902050204" pitchFamily="34" charset="0"/>
              </a:rPr>
              <a:t>3</a:t>
            </a:r>
            <a:endParaRPr lang="zh-CN" altLang="en-US" sz="2400" dirty="0">
              <a:solidFill>
                <a:schemeClr val="accent6">
                  <a:lumMod val="20000"/>
                  <a:lumOff val="80000"/>
                </a:schemeClr>
              </a:solidFill>
              <a:latin typeface="Impact" panose="020B0806030902050204" pitchFamily="34" charset="0"/>
            </a:endParaRPr>
          </a:p>
        </p:txBody>
      </p:sp>
      <p:sp>
        <p:nvSpPr>
          <p:cNvPr id="50" name="矩形 49"/>
          <p:cNvSpPr/>
          <p:nvPr/>
        </p:nvSpPr>
        <p:spPr>
          <a:xfrm>
            <a:off x="3874264" y="2887972"/>
            <a:ext cx="697736" cy="382961"/>
          </a:xfrm>
          <a:prstGeom prst="rect">
            <a:avLst/>
          </a:prstGeom>
          <a:ln w="19050">
            <a:noFill/>
          </a:ln>
        </p:spPr>
        <p:txBody>
          <a:bodyPr wrap="square" anchor="ctr">
            <a:noAutofit/>
          </a:bodyPr>
          <a:lstStyle/>
          <a:p>
            <a:pPr algn="ctr"/>
            <a:r>
              <a:rPr lang="zh-CN" altLang="en-US" sz="2000" b="1" dirty="0" smtClean="0">
                <a:solidFill>
                  <a:schemeClr val="accent6">
                    <a:lumMod val="20000"/>
                    <a:lumOff val="80000"/>
                  </a:schemeClr>
                </a:solidFill>
              </a:rPr>
              <a:t>能否</a:t>
            </a:r>
            <a:endParaRPr lang="zh-CN" altLang="en-US" sz="2000" dirty="0">
              <a:solidFill>
                <a:schemeClr val="accent6">
                  <a:lumMod val="20000"/>
                  <a:lumOff val="80000"/>
                </a:schemeClr>
              </a:solidFill>
            </a:endParaRPr>
          </a:p>
        </p:txBody>
      </p:sp>
      <p:sp>
        <p:nvSpPr>
          <p:cNvPr id="51" name="圆角矩形 50"/>
          <p:cNvSpPr/>
          <p:nvPr/>
        </p:nvSpPr>
        <p:spPr>
          <a:xfrm>
            <a:off x="3347864" y="3451518"/>
            <a:ext cx="5080434"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45"/>
          <p:cNvSpPr txBox="1"/>
          <p:nvPr/>
        </p:nvSpPr>
        <p:spPr>
          <a:xfrm>
            <a:off x="3526402" y="3564422"/>
            <a:ext cx="332436" cy="369332"/>
          </a:xfrm>
          <a:prstGeom prst="rect">
            <a:avLst/>
          </a:prstGeom>
          <a:noFill/>
        </p:spPr>
        <p:txBody>
          <a:bodyPr wrap="square" lIns="0" tIns="0" rIns="0" bIns="0" rtlCol="0" anchor="ctr" anchorCtr="0">
            <a:spAutoFit/>
          </a:bodyPr>
          <a:lstStyle/>
          <a:p>
            <a:pPr algn="ctr"/>
            <a:r>
              <a:rPr lang="en-US" altLang="zh-CN" sz="2400" dirty="0" smtClean="0">
                <a:solidFill>
                  <a:schemeClr val="accent6">
                    <a:lumMod val="20000"/>
                    <a:lumOff val="80000"/>
                  </a:schemeClr>
                </a:solidFill>
                <a:latin typeface="Impact" panose="020B0806030902050204" pitchFamily="34" charset="0"/>
              </a:rPr>
              <a:t>4</a:t>
            </a:r>
            <a:endParaRPr lang="zh-CN" altLang="en-US" sz="2400" dirty="0">
              <a:solidFill>
                <a:schemeClr val="accent6">
                  <a:lumMod val="20000"/>
                  <a:lumOff val="80000"/>
                </a:schemeClr>
              </a:solidFill>
              <a:latin typeface="Impact" panose="020B0806030902050204" pitchFamily="34" charset="0"/>
            </a:endParaRPr>
          </a:p>
        </p:txBody>
      </p:sp>
      <p:sp>
        <p:nvSpPr>
          <p:cNvPr id="53" name="矩形 52"/>
          <p:cNvSpPr/>
          <p:nvPr/>
        </p:nvSpPr>
        <p:spPr>
          <a:xfrm>
            <a:off x="3874264" y="3557608"/>
            <a:ext cx="697736" cy="382961"/>
          </a:xfrm>
          <a:prstGeom prst="rect">
            <a:avLst/>
          </a:prstGeom>
          <a:ln w="19050">
            <a:noFill/>
          </a:ln>
        </p:spPr>
        <p:txBody>
          <a:bodyPr wrap="square" anchor="ctr">
            <a:noAutofit/>
          </a:bodyPr>
          <a:lstStyle/>
          <a:p>
            <a:pPr algn="ctr"/>
            <a:r>
              <a:rPr lang="zh-CN" altLang="en-US" sz="2000" b="1" dirty="0" smtClean="0">
                <a:solidFill>
                  <a:schemeClr val="accent6">
                    <a:lumMod val="20000"/>
                    <a:lumOff val="80000"/>
                  </a:schemeClr>
                </a:solidFill>
              </a:rPr>
              <a:t>能否</a:t>
            </a:r>
            <a:endParaRPr lang="zh-CN" altLang="en-US" sz="2000" dirty="0">
              <a:solidFill>
                <a:schemeClr val="accent6">
                  <a:lumMod val="20000"/>
                  <a:lumOff val="80000"/>
                </a:schemeClr>
              </a:solidFill>
            </a:endParaRPr>
          </a:p>
        </p:txBody>
      </p:sp>
      <p:sp>
        <p:nvSpPr>
          <p:cNvPr id="54" name="圆角矩形 53"/>
          <p:cNvSpPr/>
          <p:nvPr/>
        </p:nvSpPr>
        <p:spPr>
          <a:xfrm>
            <a:off x="3347864" y="4121155"/>
            <a:ext cx="5080434"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45"/>
          <p:cNvSpPr txBox="1"/>
          <p:nvPr/>
        </p:nvSpPr>
        <p:spPr>
          <a:xfrm>
            <a:off x="3526402" y="4234059"/>
            <a:ext cx="332436" cy="369332"/>
          </a:xfrm>
          <a:prstGeom prst="rect">
            <a:avLst/>
          </a:prstGeom>
          <a:noFill/>
        </p:spPr>
        <p:txBody>
          <a:bodyPr wrap="square" lIns="0" tIns="0" rIns="0" bIns="0" rtlCol="0" anchor="ctr" anchorCtr="0">
            <a:spAutoFit/>
          </a:bodyPr>
          <a:lstStyle/>
          <a:p>
            <a:pPr algn="ctr"/>
            <a:r>
              <a:rPr lang="en-US" altLang="zh-CN" sz="2400" dirty="0" smtClean="0">
                <a:solidFill>
                  <a:schemeClr val="accent6">
                    <a:lumMod val="20000"/>
                    <a:lumOff val="80000"/>
                  </a:schemeClr>
                </a:solidFill>
                <a:latin typeface="Impact" panose="020B0806030902050204" pitchFamily="34" charset="0"/>
              </a:rPr>
              <a:t>5</a:t>
            </a:r>
            <a:endParaRPr lang="zh-CN" altLang="en-US" sz="2400" dirty="0">
              <a:solidFill>
                <a:schemeClr val="accent6">
                  <a:lumMod val="20000"/>
                  <a:lumOff val="80000"/>
                </a:schemeClr>
              </a:solidFill>
              <a:latin typeface="Impact" panose="020B0806030902050204" pitchFamily="34" charset="0"/>
            </a:endParaRPr>
          </a:p>
        </p:txBody>
      </p:sp>
      <p:sp>
        <p:nvSpPr>
          <p:cNvPr id="56" name="矩形 55"/>
          <p:cNvSpPr/>
          <p:nvPr/>
        </p:nvSpPr>
        <p:spPr>
          <a:xfrm>
            <a:off x="3874264" y="4227245"/>
            <a:ext cx="697736" cy="382961"/>
          </a:xfrm>
          <a:prstGeom prst="rect">
            <a:avLst/>
          </a:prstGeom>
          <a:ln w="19050">
            <a:noFill/>
          </a:ln>
        </p:spPr>
        <p:txBody>
          <a:bodyPr wrap="square" anchor="ctr">
            <a:noAutofit/>
          </a:bodyPr>
          <a:lstStyle/>
          <a:p>
            <a:pPr algn="ctr"/>
            <a:r>
              <a:rPr lang="zh-CN" altLang="en-US" sz="2000" b="1" dirty="0" smtClean="0">
                <a:solidFill>
                  <a:schemeClr val="accent6">
                    <a:lumMod val="20000"/>
                    <a:lumOff val="80000"/>
                  </a:schemeClr>
                </a:solidFill>
              </a:rPr>
              <a:t>能否</a:t>
            </a:r>
            <a:endParaRPr lang="zh-CN" altLang="en-US" sz="2000" dirty="0">
              <a:solidFill>
                <a:schemeClr val="accent6">
                  <a:lumMod val="20000"/>
                  <a:lumOff val="80000"/>
                </a:schemeClr>
              </a:solidFill>
            </a:endParaRPr>
          </a:p>
        </p:txBody>
      </p:sp>
      <p:sp>
        <p:nvSpPr>
          <p:cNvPr id="42" name="圆角矩形 41"/>
          <p:cNvSpPr/>
          <p:nvPr/>
        </p:nvSpPr>
        <p:spPr>
          <a:xfrm>
            <a:off x="3347864" y="1442610"/>
            <a:ext cx="5080434"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5"/>
          <p:cNvSpPr txBox="1"/>
          <p:nvPr/>
        </p:nvSpPr>
        <p:spPr>
          <a:xfrm>
            <a:off x="3526402" y="1555514"/>
            <a:ext cx="332436" cy="369332"/>
          </a:xfrm>
          <a:prstGeom prst="rect">
            <a:avLst/>
          </a:prstGeom>
          <a:noFill/>
        </p:spPr>
        <p:txBody>
          <a:bodyPr wrap="square" lIns="0" tIns="0" rIns="0" bIns="0" rtlCol="0" anchor="ctr" anchorCtr="0">
            <a:spAutoFit/>
          </a:bodyPr>
          <a:lstStyle/>
          <a:p>
            <a:pPr algn="ctr"/>
            <a:r>
              <a:rPr lang="en-US" altLang="zh-CN" sz="2400" dirty="0" smtClean="0">
                <a:solidFill>
                  <a:schemeClr val="accent6">
                    <a:lumMod val="20000"/>
                    <a:lumOff val="80000"/>
                  </a:schemeClr>
                </a:solidFill>
                <a:latin typeface="Impact" panose="020B0806030902050204" pitchFamily="34" charset="0"/>
              </a:rPr>
              <a:t>1</a:t>
            </a:r>
            <a:endParaRPr lang="zh-CN" altLang="en-US" sz="2400" dirty="0">
              <a:solidFill>
                <a:schemeClr val="accent6">
                  <a:lumMod val="20000"/>
                  <a:lumOff val="80000"/>
                </a:schemeClr>
              </a:solidFill>
              <a:latin typeface="Impact" panose="020B0806030902050204" pitchFamily="34" charset="0"/>
            </a:endParaRPr>
          </a:p>
        </p:txBody>
      </p:sp>
      <p:sp>
        <p:nvSpPr>
          <p:cNvPr id="5" name="文本占位符 4"/>
          <p:cNvSpPr>
            <a:spLocks noGrp="1"/>
          </p:cNvSpPr>
          <p:nvPr>
            <p:ph type="body" sz="quarter" idx="10"/>
          </p:nvPr>
        </p:nvSpPr>
        <p:spPr/>
        <p:txBody>
          <a:bodyPr>
            <a:normAutofit lnSpcReduction="10000"/>
          </a:bodyPr>
          <a:lstStyle/>
          <a:p>
            <a:r>
              <a:rPr lang="zh-CN" altLang="en-US" dirty="0"/>
              <a:t>主要</a:t>
            </a:r>
            <a:r>
              <a:rPr lang="zh-CN" altLang="en-US" dirty="0" smtClean="0"/>
              <a:t>措施</a:t>
            </a:r>
            <a:endParaRPr lang="zh-CN" altLang="en-US" dirty="0">
              <a:solidFill>
                <a:schemeClr val="accent1"/>
              </a:solidFill>
            </a:endParaRPr>
          </a:p>
        </p:txBody>
      </p:sp>
      <p:sp>
        <p:nvSpPr>
          <p:cNvPr id="14" name="文本占位符 13"/>
          <p:cNvSpPr>
            <a:spLocks noGrp="1"/>
          </p:cNvSpPr>
          <p:nvPr>
            <p:ph type="body" sz="quarter" idx="11"/>
          </p:nvPr>
        </p:nvSpPr>
        <p:spPr/>
        <p:txBody>
          <a:bodyPr>
            <a:normAutofit fontScale="92500" lnSpcReduction="20000"/>
          </a:bodyPr>
          <a:lstStyle/>
          <a:p>
            <a:r>
              <a:rPr lang="zh-CN" altLang="en-US" dirty="0"/>
              <a:t>学习讨论：做到五个</a:t>
            </a:r>
            <a:r>
              <a:rPr lang="zh-CN" altLang="en-US" dirty="0" smtClean="0"/>
              <a:t>能否</a:t>
            </a:r>
            <a:endParaRPr lang="zh-CN" altLang="en-US" dirty="0"/>
          </a:p>
        </p:txBody>
      </p:sp>
      <p:sp>
        <p:nvSpPr>
          <p:cNvPr id="4" name="TextBox 3"/>
          <p:cNvSpPr txBox="1"/>
          <p:nvPr/>
        </p:nvSpPr>
        <p:spPr>
          <a:xfrm>
            <a:off x="763337" y="2364093"/>
            <a:ext cx="2003876" cy="369332"/>
          </a:xfrm>
          <a:prstGeom prst="rect">
            <a:avLst/>
          </a:prstGeom>
          <a:noFill/>
        </p:spPr>
        <p:txBody>
          <a:bodyPr wrap="square" rtlCol="0">
            <a:spAutoFit/>
          </a:bodyPr>
          <a:lstStyle/>
          <a:p>
            <a:pPr algn="ctr"/>
            <a:r>
              <a:rPr lang="zh-CN" altLang="en-US" b="1" dirty="0" smtClean="0"/>
              <a:t>学习讨论要做到</a:t>
            </a:r>
            <a:endParaRPr lang="zh-CN" altLang="en-US" b="1" dirty="0"/>
          </a:p>
        </p:txBody>
      </p:sp>
      <p:sp>
        <p:nvSpPr>
          <p:cNvPr id="62" name="圆角矩形 61"/>
          <p:cNvSpPr/>
          <p:nvPr/>
        </p:nvSpPr>
        <p:spPr>
          <a:xfrm>
            <a:off x="4553576" y="1470180"/>
            <a:ext cx="4106778" cy="540000"/>
          </a:xfrm>
          <a:prstGeom prst="roundRect">
            <a:avLst>
              <a:gd name="adj" fmla="val 50000"/>
            </a:avLst>
          </a:prstGeom>
          <a:solidFill>
            <a:schemeClr val="bg1"/>
          </a:solidFill>
          <a:ln w="19050">
            <a:solidFill>
              <a:schemeClr val="accent1"/>
            </a:solidFill>
          </a:ln>
        </p:spPr>
        <p:txBody>
          <a:bodyPr wrap="square" anchor="ctr">
            <a:noAutofit/>
          </a:bodyPr>
          <a:lstStyle/>
          <a:p>
            <a:pPr marL="108000"/>
            <a:r>
              <a:rPr lang="zh-CN" altLang="en-US" sz="1400" dirty="0" smtClean="0"/>
              <a:t>坚守</a:t>
            </a:r>
            <a:r>
              <a:rPr lang="zh-CN" altLang="en-US" sz="1400" dirty="0"/>
              <a:t>共产党人信仰信念宗旨</a:t>
            </a:r>
          </a:p>
        </p:txBody>
      </p:sp>
      <p:sp>
        <p:nvSpPr>
          <p:cNvPr id="75" name="圆角矩形 74"/>
          <p:cNvSpPr/>
          <p:nvPr/>
        </p:nvSpPr>
        <p:spPr>
          <a:xfrm>
            <a:off x="4572000" y="2139816"/>
            <a:ext cx="4106778" cy="540000"/>
          </a:xfrm>
          <a:prstGeom prst="roundRect">
            <a:avLst>
              <a:gd name="adj" fmla="val 50000"/>
            </a:avLst>
          </a:prstGeom>
          <a:solidFill>
            <a:schemeClr val="bg1"/>
          </a:solidFill>
          <a:ln w="19050">
            <a:solidFill>
              <a:schemeClr val="accent1"/>
            </a:solidFill>
          </a:ln>
        </p:spPr>
        <p:txBody>
          <a:bodyPr wrap="square" anchor="ctr">
            <a:noAutofit/>
          </a:bodyPr>
          <a:lstStyle/>
          <a:p>
            <a:pPr marL="108000"/>
            <a:r>
              <a:rPr lang="zh-CN" altLang="en-US" sz="1400" dirty="0"/>
              <a:t>正确处理公与私、义与利、个人与组织、个人与群众的关系  </a:t>
            </a:r>
          </a:p>
        </p:txBody>
      </p:sp>
      <p:sp>
        <p:nvSpPr>
          <p:cNvPr id="93" name="圆角矩形 92"/>
          <p:cNvSpPr/>
          <p:nvPr/>
        </p:nvSpPr>
        <p:spPr>
          <a:xfrm>
            <a:off x="4576120" y="2809452"/>
            <a:ext cx="4106778" cy="540000"/>
          </a:xfrm>
          <a:prstGeom prst="roundRect">
            <a:avLst>
              <a:gd name="adj" fmla="val 50000"/>
            </a:avLst>
          </a:prstGeom>
          <a:solidFill>
            <a:schemeClr val="bg1"/>
          </a:solidFill>
          <a:ln w="19050">
            <a:solidFill>
              <a:schemeClr val="accent1"/>
            </a:solidFill>
          </a:ln>
        </p:spPr>
        <p:txBody>
          <a:bodyPr wrap="square" anchor="ctr">
            <a:noAutofit/>
          </a:bodyPr>
          <a:lstStyle/>
          <a:p>
            <a:pPr marL="108000"/>
            <a:r>
              <a:rPr lang="zh-CN" altLang="en-US" sz="1400" dirty="0"/>
              <a:t>努力追求高尚道德、带头践行社会主义核心价值观、保持积极健康生活方式</a:t>
            </a:r>
          </a:p>
        </p:txBody>
      </p:sp>
      <p:sp>
        <p:nvSpPr>
          <p:cNvPr id="105" name="圆角矩形 104"/>
          <p:cNvSpPr/>
          <p:nvPr/>
        </p:nvSpPr>
        <p:spPr>
          <a:xfrm>
            <a:off x="4538768" y="3479088"/>
            <a:ext cx="4106778" cy="540000"/>
          </a:xfrm>
          <a:prstGeom prst="roundRect">
            <a:avLst>
              <a:gd name="adj" fmla="val 50000"/>
            </a:avLst>
          </a:prstGeom>
          <a:solidFill>
            <a:schemeClr val="bg1"/>
          </a:solidFill>
          <a:ln w="19050">
            <a:solidFill>
              <a:schemeClr val="accent1"/>
            </a:solidFill>
          </a:ln>
        </p:spPr>
        <p:txBody>
          <a:bodyPr wrap="square" anchor="ctr">
            <a:noAutofit/>
          </a:bodyPr>
          <a:lstStyle/>
          <a:p>
            <a:pPr marL="108000"/>
            <a:r>
              <a:rPr lang="zh-CN" altLang="en-US" sz="1400" dirty="0"/>
              <a:t>自觉做到党规党纪面前知敬畏守规矩</a:t>
            </a:r>
          </a:p>
        </p:txBody>
      </p:sp>
      <p:sp>
        <p:nvSpPr>
          <p:cNvPr id="117" name="圆角矩形 116"/>
          <p:cNvSpPr/>
          <p:nvPr/>
        </p:nvSpPr>
        <p:spPr>
          <a:xfrm>
            <a:off x="4568910" y="4148725"/>
            <a:ext cx="4106778" cy="540000"/>
          </a:xfrm>
          <a:prstGeom prst="roundRect">
            <a:avLst>
              <a:gd name="adj" fmla="val 50000"/>
            </a:avLst>
          </a:prstGeom>
          <a:solidFill>
            <a:schemeClr val="bg1"/>
          </a:solidFill>
          <a:ln w="19050">
            <a:solidFill>
              <a:schemeClr val="accent1"/>
            </a:solidFill>
          </a:ln>
        </p:spPr>
        <p:txBody>
          <a:bodyPr wrap="square" anchor="ctr">
            <a:noAutofit/>
          </a:bodyPr>
          <a:lstStyle/>
          <a:p>
            <a:pPr marL="108000"/>
            <a:r>
              <a:rPr lang="zh-CN" altLang="en-US" sz="1400" dirty="0"/>
              <a:t>保持良好精神状态、积极为党的事业担当作为</a:t>
            </a:r>
          </a:p>
        </p:txBody>
      </p:sp>
      <p:sp>
        <p:nvSpPr>
          <p:cNvPr id="41" name="TextBox 14"/>
          <p:cNvSpPr txBox="1"/>
          <p:nvPr/>
        </p:nvSpPr>
        <p:spPr>
          <a:xfrm>
            <a:off x="445453" y="2733425"/>
            <a:ext cx="2639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5200" b="0" spc="-300" dirty="0" smtClean="0"/>
              <a:t>五个能否</a:t>
            </a:r>
            <a:endParaRPr lang="zh-CN" altLang="en-US" sz="5200" b="0" spc="-300" dirty="0"/>
          </a:p>
        </p:txBody>
      </p:sp>
      <p:sp>
        <p:nvSpPr>
          <p:cNvPr id="44" name="矩形 43"/>
          <p:cNvSpPr/>
          <p:nvPr/>
        </p:nvSpPr>
        <p:spPr>
          <a:xfrm>
            <a:off x="3874264" y="1548700"/>
            <a:ext cx="697736" cy="382961"/>
          </a:xfrm>
          <a:prstGeom prst="rect">
            <a:avLst/>
          </a:prstGeom>
          <a:ln w="19050">
            <a:noFill/>
          </a:ln>
        </p:spPr>
        <p:txBody>
          <a:bodyPr wrap="square" anchor="ctr">
            <a:noAutofit/>
          </a:bodyPr>
          <a:lstStyle/>
          <a:p>
            <a:pPr algn="ctr"/>
            <a:r>
              <a:rPr lang="zh-CN" altLang="en-US" sz="2000" b="1" dirty="0" smtClean="0">
                <a:solidFill>
                  <a:schemeClr val="accent6">
                    <a:lumMod val="20000"/>
                    <a:lumOff val="80000"/>
                  </a:schemeClr>
                </a:solidFill>
              </a:rPr>
              <a:t>能否</a:t>
            </a:r>
            <a:endParaRPr lang="zh-CN" altLang="en-US" sz="2000" dirty="0">
              <a:solidFill>
                <a:schemeClr val="accent6">
                  <a:lumMod val="20000"/>
                  <a:lumOff val="80000"/>
                </a:schemeClr>
              </a:solidFill>
            </a:endParaRPr>
          </a:p>
        </p:txBody>
      </p:sp>
    </p:spTree>
    <p:extLst>
      <p:ext uri="{BB962C8B-B14F-4D97-AF65-F5344CB8AC3E}">
        <p14:creationId xmlns:p14="http://schemas.microsoft.com/office/powerpoint/2010/main" val="39830829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a:t>主要</a:t>
            </a:r>
            <a:r>
              <a:rPr lang="zh-CN" altLang="en-US" dirty="0" smtClean="0"/>
              <a:t>措施</a:t>
            </a:r>
            <a:endParaRPr lang="zh-CN" altLang="en-US" dirty="0">
              <a:solidFill>
                <a:schemeClr val="accent1"/>
              </a:solidFill>
            </a:endParaRPr>
          </a:p>
        </p:txBody>
      </p:sp>
      <p:sp>
        <p:nvSpPr>
          <p:cNvPr id="5" name="文本占位符 4"/>
          <p:cNvSpPr>
            <a:spLocks noGrp="1"/>
          </p:cNvSpPr>
          <p:nvPr>
            <p:ph type="body" sz="quarter" idx="11"/>
          </p:nvPr>
        </p:nvSpPr>
        <p:spPr/>
        <p:txBody>
          <a:bodyPr>
            <a:normAutofit fontScale="92500" lnSpcReduction="20000"/>
          </a:bodyPr>
          <a:lstStyle/>
          <a:p>
            <a:r>
              <a:rPr lang="zh-CN" altLang="en-US" dirty="0"/>
              <a:t>创新方式讲</a:t>
            </a:r>
            <a:r>
              <a:rPr lang="zh-CN" altLang="en-US" dirty="0" smtClean="0"/>
              <a:t>党课</a:t>
            </a:r>
            <a:endParaRPr lang="zh-CN" altLang="en-US" dirty="0"/>
          </a:p>
        </p:txBody>
      </p:sp>
      <p:sp>
        <p:nvSpPr>
          <p:cNvPr id="3" name="矩形 2"/>
          <p:cNvSpPr/>
          <p:nvPr/>
        </p:nvSpPr>
        <p:spPr>
          <a:xfrm>
            <a:off x="3168935" y="4233059"/>
            <a:ext cx="5506753" cy="523220"/>
          </a:xfrm>
          <a:prstGeom prst="rect">
            <a:avLst/>
          </a:prstGeom>
          <a:ln w="19050">
            <a:noFill/>
          </a:ln>
        </p:spPr>
        <p:txBody>
          <a:bodyPr wrap="square">
            <a:spAutoFit/>
          </a:bodyPr>
          <a:lstStyle/>
          <a:p>
            <a:r>
              <a:rPr lang="en-US" altLang="zh-CN" sz="1400" b="1" dirty="0" smtClean="0">
                <a:latin typeface="Impact" panose="020B0806030902050204" pitchFamily="34" charset="0"/>
              </a:rPr>
              <a:t>【</a:t>
            </a:r>
            <a:r>
              <a:rPr lang="zh-CN" altLang="en-US" sz="1400" b="1" dirty="0" smtClean="0">
                <a:latin typeface="Impact" panose="020B0806030902050204" pitchFamily="34" charset="0"/>
              </a:rPr>
              <a:t>方案</a:t>
            </a:r>
            <a:r>
              <a:rPr lang="en-US" altLang="zh-CN" sz="1400" b="1" dirty="0" smtClean="0">
                <a:latin typeface="Impact" panose="020B0806030902050204" pitchFamily="34" charset="0"/>
              </a:rPr>
              <a:t>】</a:t>
            </a:r>
            <a:r>
              <a:rPr lang="zh-CN" altLang="en-US" sz="1400" b="1" dirty="0" smtClean="0">
                <a:latin typeface="Impact" panose="020B0806030902050204" pitchFamily="34" charset="0"/>
              </a:rPr>
              <a:t>提出</a:t>
            </a:r>
            <a:r>
              <a:rPr lang="zh-CN" altLang="en-US" sz="1400" b="1" dirty="0">
                <a:latin typeface="Impact" panose="020B0806030902050204" pitchFamily="34" charset="0"/>
              </a:rPr>
              <a:t>：</a:t>
            </a:r>
            <a:r>
              <a:rPr lang="zh-CN" altLang="en-US" sz="1400" dirty="0" smtClean="0">
                <a:latin typeface="+mj-ea"/>
                <a:ea typeface="+mj-ea"/>
              </a:rPr>
              <a:t>七一前后</a:t>
            </a:r>
            <a:r>
              <a:rPr lang="zh-CN" altLang="en-US" sz="1400" dirty="0">
                <a:latin typeface="+mj-ea"/>
                <a:ea typeface="+mj-ea"/>
              </a:rPr>
              <a:t>，党支部要结合开展纪念建党</a:t>
            </a:r>
            <a:r>
              <a:rPr lang="en-US" altLang="zh-CN" sz="1400" dirty="0">
                <a:latin typeface="+mj-ea"/>
                <a:ea typeface="+mj-ea"/>
              </a:rPr>
              <a:t>95</a:t>
            </a:r>
            <a:r>
              <a:rPr lang="zh-CN" altLang="en-US" sz="1400" dirty="0">
                <a:latin typeface="+mj-ea"/>
                <a:ea typeface="+mj-ea"/>
              </a:rPr>
              <a:t>周年活动，集中安排一次党课。</a:t>
            </a:r>
          </a:p>
        </p:txBody>
      </p:sp>
      <p:sp>
        <p:nvSpPr>
          <p:cNvPr id="59" name="矩形 58"/>
          <p:cNvSpPr/>
          <p:nvPr/>
        </p:nvSpPr>
        <p:spPr>
          <a:xfrm>
            <a:off x="3203080" y="1779662"/>
            <a:ext cx="5472608" cy="39625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党支部要结合专题学习讨论，对党课内容、时间和方式等作出安排</a:t>
            </a:r>
          </a:p>
        </p:txBody>
      </p:sp>
      <p:sp>
        <p:nvSpPr>
          <p:cNvPr id="14" name="矩形 13"/>
          <p:cNvSpPr/>
          <p:nvPr/>
        </p:nvSpPr>
        <p:spPr>
          <a:xfrm>
            <a:off x="4355976" y="1279323"/>
            <a:ext cx="3005951" cy="400110"/>
          </a:xfrm>
          <a:prstGeom prst="rect">
            <a:avLst/>
          </a:prstGeom>
        </p:spPr>
        <p:txBody>
          <a:bodyPr wrap="none">
            <a:spAutoFit/>
          </a:bodyPr>
          <a:lstStyle/>
          <a:p>
            <a:r>
              <a:rPr lang="zh-CN" altLang="en-US" sz="2000" b="1" dirty="0"/>
              <a:t>一般在党支部范围内进行</a:t>
            </a:r>
          </a:p>
        </p:txBody>
      </p:sp>
      <p:sp>
        <p:nvSpPr>
          <p:cNvPr id="73" name="矩形 72"/>
          <p:cNvSpPr/>
          <p:nvPr/>
        </p:nvSpPr>
        <p:spPr>
          <a:xfrm>
            <a:off x="3203080" y="2234497"/>
            <a:ext cx="5472608" cy="187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5" name="矩形 14"/>
          <p:cNvSpPr/>
          <p:nvPr/>
        </p:nvSpPr>
        <p:spPr>
          <a:xfrm>
            <a:off x="3726484" y="2334503"/>
            <a:ext cx="4769139" cy="523220"/>
          </a:xfrm>
          <a:prstGeom prst="rect">
            <a:avLst/>
          </a:prstGeom>
        </p:spPr>
        <p:txBody>
          <a:bodyPr wrap="square">
            <a:spAutoFit/>
          </a:bodyPr>
          <a:lstStyle/>
          <a:p>
            <a:r>
              <a:rPr lang="zh-CN" altLang="en-US" sz="1400" dirty="0"/>
              <a:t>党员领导干部要在所在党支部讲</a:t>
            </a:r>
            <a:r>
              <a:rPr lang="zh-CN" altLang="en-US" sz="1400" dirty="0" smtClean="0"/>
              <a:t>党课，</a:t>
            </a:r>
            <a:r>
              <a:rPr lang="zh-CN" altLang="en-US" sz="1400" dirty="0" smtClean="0"/>
              <a:t>到学校基层</a:t>
            </a:r>
            <a:r>
              <a:rPr lang="zh-CN" altLang="en-US" sz="1400" dirty="0" smtClean="0"/>
              <a:t>单位讲党课</a:t>
            </a:r>
            <a:endParaRPr lang="en-US" altLang="zh-CN" sz="1400" dirty="0" smtClean="0"/>
          </a:p>
        </p:txBody>
      </p:sp>
      <p:sp>
        <p:nvSpPr>
          <p:cNvPr id="17" name="矩形 16"/>
          <p:cNvSpPr/>
          <p:nvPr/>
        </p:nvSpPr>
        <p:spPr>
          <a:xfrm>
            <a:off x="3726484" y="3705401"/>
            <a:ext cx="4818257" cy="307777"/>
          </a:xfrm>
          <a:prstGeom prst="rect">
            <a:avLst/>
          </a:prstGeom>
        </p:spPr>
        <p:txBody>
          <a:bodyPr wrap="square">
            <a:spAutoFit/>
          </a:bodyPr>
          <a:lstStyle/>
          <a:p>
            <a:r>
              <a:rPr lang="zh-CN" altLang="en-US" sz="1400" dirty="0"/>
              <a:t>注重运用身边事例、现身说法，强化互动交流、答疑释惑</a:t>
            </a:r>
          </a:p>
        </p:txBody>
      </p:sp>
      <p:sp>
        <p:nvSpPr>
          <p:cNvPr id="18" name="矩形 17"/>
          <p:cNvSpPr/>
          <p:nvPr/>
        </p:nvSpPr>
        <p:spPr>
          <a:xfrm>
            <a:off x="3726484" y="3368335"/>
            <a:ext cx="4818257" cy="307777"/>
          </a:xfrm>
          <a:prstGeom prst="rect">
            <a:avLst/>
          </a:prstGeom>
        </p:spPr>
        <p:txBody>
          <a:bodyPr wrap="square">
            <a:spAutoFit/>
          </a:bodyPr>
          <a:lstStyle/>
          <a:p>
            <a:r>
              <a:rPr lang="zh-CN" altLang="en-US" sz="1400" dirty="0"/>
              <a:t>要鼓励和指导基层党组织书记、普通党员联系实际讲党课</a:t>
            </a:r>
            <a:endParaRPr lang="en-US" altLang="zh-CN" sz="1400" dirty="0"/>
          </a:p>
        </p:txBody>
      </p:sp>
      <p:sp>
        <p:nvSpPr>
          <p:cNvPr id="19" name="矩形 18"/>
          <p:cNvSpPr/>
          <p:nvPr/>
        </p:nvSpPr>
        <p:spPr>
          <a:xfrm>
            <a:off x="3726484" y="2830470"/>
            <a:ext cx="4638297" cy="523220"/>
          </a:xfrm>
          <a:prstGeom prst="rect">
            <a:avLst/>
          </a:prstGeom>
        </p:spPr>
        <p:txBody>
          <a:bodyPr wrap="square">
            <a:spAutoFit/>
          </a:bodyPr>
          <a:lstStyle/>
          <a:p>
            <a:r>
              <a:rPr lang="zh-CN" altLang="en-US" sz="1400" dirty="0"/>
              <a:t>组织党校教师、讲师团成员、先进模范到基层一线党支部讲党课</a:t>
            </a:r>
            <a:endParaRPr lang="en-US" altLang="zh-CN" sz="1400" dirty="0"/>
          </a:p>
        </p:txBody>
      </p:sp>
      <p:grpSp>
        <p:nvGrpSpPr>
          <p:cNvPr id="41" name="组合 40"/>
          <p:cNvGrpSpPr/>
          <p:nvPr/>
        </p:nvGrpSpPr>
        <p:grpSpPr>
          <a:xfrm>
            <a:off x="993254" y="1534882"/>
            <a:ext cx="1331568" cy="1331566"/>
            <a:chOff x="1125883" y="1489162"/>
            <a:chExt cx="1331568" cy="1331566"/>
          </a:xfrm>
        </p:grpSpPr>
        <p:grpSp>
          <p:nvGrpSpPr>
            <p:cNvPr id="42" name="组合 41"/>
            <p:cNvGrpSpPr/>
            <p:nvPr/>
          </p:nvGrpSpPr>
          <p:grpSpPr>
            <a:xfrm>
              <a:off x="1125883" y="1489162"/>
              <a:ext cx="1331568" cy="1331566"/>
              <a:chOff x="2681612" y="1294393"/>
              <a:chExt cx="1506220" cy="1506217"/>
            </a:xfrm>
          </p:grpSpPr>
          <p:sp>
            <p:nvSpPr>
              <p:cNvPr id="45" name="椭圆 44"/>
              <p:cNvSpPr/>
              <p:nvPr/>
            </p:nvSpPr>
            <p:spPr>
              <a:xfrm>
                <a:off x="2681612" y="1294393"/>
                <a:ext cx="1506220" cy="1506217"/>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48" name="Freeform 5"/>
              <p:cNvSpPr>
                <a:spLocks/>
              </p:cNvSpPr>
              <p:nvPr/>
            </p:nvSpPr>
            <p:spPr bwMode="auto">
              <a:xfrm flipV="1">
                <a:off x="2777385" y="1390165"/>
                <a:ext cx="1314666" cy="1314673"/>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49" name="任意多边形 48"/>
              <p:cNvSpPr>
                <a:spLocks/>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chemeClr val="bg1">
                      <a:alpha val="0"/>
                    </a:schemeClr>
                  </a:gs>
                  <a:gs pos="95000">
                    <a:schemeClr val="bg1">
                      <a:alpha val="94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pic>
          <p:nvPicPr>
            <p:cNvPr id="43"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253" y="1719328"/>
              <a:ext cx="848828" cy="752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0" name="圆角矩形 49"/>
          <p:cNvSpPr/>
          <p:nvPr/>
        </p:nvSpPr>
        <p:spPr>
          <a:xfrm>
            <a:off x="998017" y="2631283"/>
            <a:ext cx="1322042" cy="3009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995552" y="3185914"/>
            <a:ext cx="1326973" cy="369332"/>
          </a:xfrm>
          <a:prstGeom prst="rect">
            <a:avLst/>
          </a:prstGeom>
        </p:spPr>
        <p:txBody>
          <a:bodyPr wrap="square" lIns="0" tIns="0" rIns="0" bIns="0">
            <a:spAutoFit/>
          </a:bodyPr>
          <a:lstStyle/>
          <a:p>
            <a:pPr algn="ctr"/>
            <a:r>
              <a:rPr lang="zh-CN" altLang="en-US" sz="2400" b="1" dirty="0" smtClean="0">
                <a:solidFill>
                  <a:schemeClr val="accent1"/>
                </a:solidFill>
              </a:rPr>
              <a:t>创新方式</a:t>
            </a:r>
            <a:endParaRPr lang="zh-CN" altLang="en-US" sz="2400" b="1" dirty="0">
              <a:solidFill>
                <a:schemeClr val="accent1"/>
              </a:solidFill>
            </a:endParaRPr>
          </a:p>
        </p:txBody>
      </p:sp>
      <p:sp>
        <p:nvSpPr>
          <p:cNvPr id="52" name="TextBox 45"/>
          <p:cNvSpPr txBox="1"/>
          <p:nvPr/>
        </p:nvSpPr>
        <p:spPr>
          <a:xfrm>
            <a:off x="1299966" y="2674059"/>
            <a:ext cx="718145" cy="215444"/>
          </a:xfrm>
          <a:prstGeom prst="rect">
            <a:avLst/>
          </a:prstGeom>
          <a:noFill/>
          <a:effectLst/>
        </p:spPr>
        <p:txBody>
          <a:bodyPr wrap="none" lIns="0" tIns="0" rIns="0" bIns="0" rtlCol="0">
            <a:spAutoFit/>
          </a:bodyPr>
          <a:lstStyle/>
          <a:p>
            <a:r>
              <a:rPr lang="zh-CN" altLang="en-US" sz="1400" dirty="0" smtClean="0">
                <a:solidFill>
                  <a:schemeClr val="bg1"/>
                </a:solidFill>
                <a:latin typeface="微软雅黑" pitchFamily="34" charset="-122"/>
                <a:ea typeface="微软雅黑" pitchFamily="34" charset="-122"/>
              </a:rPr>
              <a:t>措施之二</a:t>
            </a:r>
            <a:endParaRPr lang="zh-CN" altLang="en-US" sz="1400" dirty="0">
              <a:solidFill>
                <a:schemeClr val="bg1"/>
              </a:solidFill>
              <a:latin typeface="微软雅黑" pitchFamily="34" charset="-122"/>
              <a:ea typeface="微软雅黑" pitchFamily="34" charset="-122"/>
            </a:endParaRPr>
          </a:p>
        </p:txBody>
      </p:sp>
      <p:sp>
        <p:nvSpPr>
          <p:cNvPr id="53" name="TextBox 14"/>
          <p:cNvSpPr txBox="1"/>
          <p:nvPr/>
        </p:nvSpPr>
        <p:spPr>
          <a:xfrm>
            <a:off x="622578" y="3561239"/>
            <a:ext cx="2072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5200" b="0" spc="-300" dirty="0" smtClean="0"/>
              <a:t>讲党课</a:t>
            </a:r>
            <a:endParaRPr lang="zh-CN" altLang="en-US" sz="5200" b="0" spc="-300" dirty="0"/>
          </a:p>
        </p:txBody>
      </p:sp>
      <p:grpSp>
        <p:nvGrpSpPr>
          <p:cNvPr id="54" name="组合 53"/>
          <p:cNvGrpSpPr/>
          <p:nvPr/>
        </p:nvGrpSpPr>
        <p:grpSpPr>
          <a:xfrm>
            <a:off x="3396118" y="2335875"/>
            <a:ext cx="299582" cy="284708"/>
            <a:chOff x="3511451" y="2103564"/>
            <a:chExt cx="530235" cy="503911"/>
          </a:xfrm>
        </p:grpSpPr>
        <p:sp>
          <p:nvSpPr>
            <p:cNvPr id="55" name="五角星 54"/>
            <p:cNvSpPr/>
            <p:nvPr/>
          </p:nvSpPr>
          <p:spPr>
            <a:xfrm>
              <a:off x="3643781" y="2236384"/>
              <a:ext cx="265574" cy="254404"/>
            </a:xfrm>
            <a:prstGeom prst="star5">
              <a:avLst>
                <a:gd name="adj" fmla="val 27564"/>
                <a:gd name="hf" fmla="val 105146"/>
                <a:gd name="vf" fmla="val 11055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51" y="2103564"/>
              <a:ext cx="530235" cy="503911"/>
            </a:xfrm>
            <a:prstGeom prst="rect">
              <a:avLst/>
            </a:prstGeom>
            <a:effectLst>
              <a:outerShdw blurRad="50800" dist="25400" dir="2700000" algn="tl" rotWithShape="0">
                <a:prstClr val="black">
                  <a:alpha val="32000"/>
                </a:prstClr>
              </a:outerShdw>
            </a:effectLst>
          </p:spPr>
        </p:pic>
      </p:grpSp>
      <p:grpSp>
        <p:nvGrpSpPr>
          <p:cNvPr id="57" name="组合 56"/>
          <p:cNvGrpSpPr/>
          <p:nvPr/>
        </p:nvGrpSpPr>
        <p:grpSpPr>
          <a:xfrm>
            <a:off x="3394146" y="2837356"/>
            <a:ext cx="299582" cy="284708"/>
            <a:chOff x="3511451" y="2103564"/>
            <a:chExt cx="530235" cy="503911"/>
          </a:xfrm>
        </p:grpSpPr>
        <p:sp>
          <p:nvSpPr>
            <p:cNvPr id="77" name="五角星 76"/>
            <p:cNvSpPr/>
            <p:nvPr/>
          </p:nvSpPr>
          <p:spPr>
            <a:xfrm>
              <a:off x="3643781" y="2236384"/>
              <a:ext cx="265574" cy="254404"/>
            </a:xfrm>
            <a:prstGeom prst="star5">
              <a:avLst>
                <a:gd name="adj" fmla="val 27564"/>
                <a:gd name="hf" fmla="val 105146"/>
                <a:gd name="vf" fmla="val 11055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图片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51" y="2103564"/>
              <a:ext cx="530235" cy="503911"/>
            </a:xfrm>
            <a:prstGeom prst="rect">
              <a:avLst/>
            </a:prstGeom>
            <a:effectLst>
              <a:outerShdw blurRad="50800" dist="25400" dir="2700000" algn="tl" rotWithShape="0">
                <a:prstClr val="black">
                  <a:alpha val="32000"/>
                </a:prstClr>
              </a:outerShdw>
            </a:effectLst>
          </p:spPr>
        </p:pic>
      </p:grpSp>
      <p:grpSp>
        <p:nvGrpSpPr>
          <p:cNvPr id="79" name="组合 78"/>
          <p:cNvGrpSpPr/>
          <p:nvPr/>
        </p:nvGrpSpPr>
        <p:grpSpPr>
          <a:xfrm>
            <a:off x="3396118" y="3353206"/>
            <a:ext cx="299582" cy="284708"/>
            <a:chOff x="3511451" y="2103564"/>
            <a:chExt cx="530235" cy="503911"/>
          </a:xfrm>
        </p:grpSpPr>
        <p:sp>
          <p:nvSpPr>
            <p:cNvPr id="80" name="五角星 79"/>
            <p:cNvSpPr/>
            <p:nvPr/>
          </p:nvSpPr>
          <p:spPr>
            <a:xfrm>
              <a:off x="3643781" y="2236384"/>
              <a:ext cx="265574" cy="254404"/>
            </a:xfrm>
            <a:prstGeom prst="star5">
              <a:avLst>
                <a:gd name="adj" fmla="val 27564"/>
                <a:gd name="hf" fmla="val 105146"/>
                <a:gd name="vf" fmla="val 11055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图片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51" y="2103564"/>
              <a:ext cx="530235" cy="503911"/>
            </a:xfrm>
            <a:prstGeom prst="rect">
              <a:avLst/>
            </a:prstGeom>
            <a:effectLst>
              <a:outerShdw blurRad="50800" dist="25400" dir="2700000" algn="tl" rotWithShape="0">
                <a:prstClr val="black">
                  <a:alpha val="32000"/>
                </a:prstClr>
              </a:outerShdw>
            </a:effectLst>
          </p:spPr>
        </p:pic>
      </p:grpSp>
      <p:grpSp>
        <p:nvGrpSpPr>
          <p:cNvPr id="82" name="组合 81"/>
          <p:cNvGrpSpPr/>
          <p:nvPr/>
        </p:nvGrpSpPr>
        <p:grpSpPr>
          <a:xfrm>
            <a:off x="3396118" y="3693146"/>
            <a:ext cx="299582" cy="284708"/>
            <a:chOff x="3511451" y="2103564"/>
            <a:chExt cx="530235" cy="503911"/>
          </a:xfrm>
        </p:grpSpPr>
        <p:sp>
          <p:nvSpPr>
            <p:cNvPr id="83" name="五角星 82"/>
            <p:cNvSpPr/>
            <p:nvPr/>
          </p:nvSpPr>
          <p:spPr>
            <a:xfrm>
              <a:off x="3643781" y="2236384"/>
              <a:ext cx="265574" cy="254404"/>
            </a:xfrm>
            <a:prstGeom prst="star5">
              <a:avLst>
                <a:gd name="adj" fmla="val 27564"/>
                <a:gd name="hf" fmla="val 105146"/>
                <a:gd name="vf" fmla="val 11055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图片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51" y="2103564"/>
              <a:ext cx="530235" cy="503911"/>
            </a:xfrm>
            <a:prstGeom prst="rect">
              <a:avLst/>
            </a:prstGeom>
            <a:effectLst>
              <a:outerShdw blurRad="50800" dist="25400" dir="2700000" algn="tl" rotWithShape="0">
                <a:prstClr val="black">
                  <a:alpha val="32000"/>
                </a:prstClr>
              </a:outerShdw>
            </a:effectLst>
          </p:spPr>
        </p:pic>
      </p:grpSp>
    </p:spTree>
    <p:extLst>
      <p:ext uri="{BB962C8B-B14F-4D97-AF65-F5344CB8AC3E}">
        <p14:creationId xmlns:p14="http://schemas.microsoft.com/office/powerpoint/2010/main" val="25098221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r>
              <a:rPr lang="zh-CN" altLang="en-US" sz="1800" dirty="0" smtClean="0"/>
              <a:t>主要措施</a:t>
            </a:r>
            <a:endParaRPr lang="zh-CN" altLang="en-US" sz="1800" dirty="0">
              <a:solidFill>
                <a:schemeClr val="accent1"/>
              </a:solidFill>
            </a:endParaRPr>
          </a:p>
        </p:txBody>
      </p:sp>
      <p:sp>
        <p:nvSpPr>
          <p:cNvPr id="9" name="文本占位符 8"/>
          <p:cNvSpPr>
            <a:spLocks noGrp="1"/>
          </p:cNvSpPr>
          <p:nvPr>
            <p:ph type="body" sz="quarter" idx="11"/>
          </p:nvPr>
        </p:nvSpPr>
        <p:spPr/>
        <p:txBody>
          <a:bodyPr>
            <a:normAutofit fontScale="92500" lnSpcReduction="20000"/>
          </a:bodyPr>
          <a:lstStyle/>
          <a:p>
            <a:r>
              <a:rPr lang="zh-CN" altLang="en-US" dirty="0"/>
              <a:t>召开党支部专题</a:t>
            </a:r>
            <a:r>
              <a:rPr lang="zh-CN" altLang="en-US" dirty="0" smtClean="0"/>
              <a:t>组织生活会</a:t>
            </a:r>
            <a:endParaRPr lang="zh-CN" altLang="en-US" dirty="0"/>
          </a:p>
        </p:txBody>
      </p:sp>
      <p:sp>
        <p:nvSpPr>
          <p:cNvPr id="101" name="矩形 100"/>
          <p:cNvSpPr/>
          <p:nvPr/>
        </p:nvSpPr>
        <p:spPr>
          <a:xfrm>
            <a:off x="3351292" y="4300258"/>
            <a:ext cx="5724680" cy="307777"/>
          </a:xfrm>
          <a:prstGeom prst="rect">
            <a:avLst/>
          </a:prstGeom>
          <a:ln w="19050">
            <a:noFill/>
          </a:ln>
        </p:spPr>
        <p:txBody>
          <a:bodyPr wrap="square">
            <a:spAutoFit/>
          </a:bodyPr>
          <a:lstStyle/>
          <a:p>
            <a:r>
              <a:rPr lang="en-US" altLang="zh-CN" sz="1400" b="1" dirty="0">
                <a:latin typeface="????"/>
              </a:rPr>
              <a:t>【</a:t>
            </a:r>
            <a:r>
              <a:rPr lang="zh-CN" altLang="en-US" sz="1400" b="1" dirty="0">
                <a:latin typeface="????"/>
              </a:rPr>
              <a:t>方案</a:t>
            </a:r>
            <a:r>
              <a:rPr lang="en-US" altLang="zh-CN" sz="1400" b="1" dirty="0" smtClean="0">
                <a:latin typeface="????"/>
              </a:rPr>
              <a:t>】</a:t>
            </a:r>
            <a:r>
              <a:rPr lang="zh-CN" altLang="en-US" sz="1400" b="1" dirty="0" smtClean="0">
                <a:latin typeface="????"/>
              </a:rPr>
              <a:t>提出</a:t>
            </a:r>
            <a:r>
              <a:rPr lang="zh-CN" altLang="en-US" sz="1400" b="1" dirty="0">
                <a:latin typeface="????"/>
              </a:rPr>
              <a:t>：</a:t>
            </a:r>
            <a:r>
              <a:rPr lang="zh-CN" altLang="en-US" sz="1400" dirty="0">
                <a:latin typeface="????"/>
              </a:rPr>
              <a:t>党小组可参照党支部要求，召开专题</a:t>
            </a:r>
            <a:r>
              <a:rPr lang="zh-CN" altLang="en-US" sz="1400" dirty="0" smtClean="0">
                <a:latin typeface="????"/>
              </a:rPr>
              <a:t>组织生活会</a:t>
            </a:r>
            <a:endParaRPr lang="zh-CN" altLang="en-US" sz="1400" dirty="0"/>
          </a:p>
        </p:txBody>
      </p:sp>
      <p:sp>
        <p:nvSpPr>
          <p:cNvPr id="102" name="矩形 101"/>
          <p:cNvSpPr/>
          <p:nvPr/>
        </p:nvSpPr>
        <p:spPr>
          <a:xfrm>
            <a:off x="3322320" y="1638800"/>
            <a:ext cx="3815080" cy="39625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smtClean="0"/>
              <a:t>党支部</a:t>
            </a:r>
            <a:r>
              <a:rPr lang="zh-CN" altLang="zh-CN" sz="1600" b="1" dirty="0"/>
              <a:t>召开专题组织生活会</a:t>
            </a:r>
            <a:endParaRPr lang="zh-CN" altLang="en-US" sz="1600" b="1" dirty="0">
              <a:solidFill>
                <a:schemeClr val="bg1"/>
              </a:solidFill>
            </a:endParaRPr>
          </a:p>
        </p:txBody>
      </p:sp>
      <p:sp>
        <p:nvSpPr>
          <p:cNvPr id="104" name="矩形 103"/>
          <p:cNvSpPr/>
          <p:nvPr/>
        </p:nvSpPr>
        <p:spPr>
          <a:xfrm>
            <a:off x="3322320" y="2100918"/>
            <a:ext cx="5353368" cy="206212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3" name="矩形 2"/>
          <p:cNvSpPr/>
          <p:nvPr/>
        </p:nvSpPr>
        <p:spPr>
          <a:xfrm>
            <a:off x="3590148" y="2226186"/>
            <a:ext cx="1826141" cy="338554"/>
          </a:xfrm>
          <a:prstGeom prst="rect">
            <a:avLst/>
          </a:prstGeom>
        </p:spPr>
        <p:txBody>
          <a:bodyPr wrap="none">
            <a:spAutoFit/>
          </a:bodyPr>
          <a:lstStyle/>
          <a:p>
            <a:r>
              <a:rPr lang="zh-CN" altLang="en-US" sz="1600" b="1" dirty="0">
                <a:solidFill>
                  <a:schemeClr val="accent1"/>
                </a:solidFill>
              </a:rPr>
              <a:t>支部班子及其成员</a:t>
            </a:r>
          </a:p>
        </p:txBody>
      </p:sp>
      <p:sp>
        <p:nvSpPr>
          <p:cNvPr id="4" name="矩形 3"/>
          <p:cNvSpPr/>
          <p:nvPr/>
        </p:nvSpPr>
        <p:spPr>
          <a:xfrm>
            <a:off x="3590148" y="2549981"/>
            <a:ext cx="4982646" cy="738664"/>
          </a:xfrm>
          <a:prstGeom prst="rect">
            <a:avLst/>
          </a:prstGeom>
        </p:spPr>
        <p:txBody>
          <a:bodyPr wrap="square">
            <a:spAutoFit/>
          </a:bodyPr>
          <a:lstStyle/>
          <a:p>
            <a:r>
              <a:rPr lang="zh-CN" altLang="en-US" sz="1400" dirty="0"/>
              <a:t>对照职能职责，进行党性分析，查</a:t>
            </a:r>
            <a:r>
              <a:rPr lang="zh-CN" altLang="en-US" sz="1400" dirty="0" smtClean="0"/>
              <a:t>摆问题</a:t>
            </a:r>
            <a:r>
              <a:rPr lang="zh-CN" altLang="en-US" sz="1400" dirty="0"/>
              <a:t>。要面向党员和群众广泛征求</a:t>
            </a:r>
            <a:r>
              <a:rPr lang="zh-CN" altLang="en-US" sz="1400" dirty="0" smtClean="0"/>
              <a:t>意见，开展</a:t>
            </a:r>
            <a:r>
              <a:rPr lang="zh-CN" altLang="en-US" sz="1400" dirty="0"/>
              <a:t>批评和自我批评，针对突出问题和薄弱环节提出整改措施。</a:t>
            </a:r>
          </a:p>
        </p:txBody>
      </p:sp>
      <p:sp>
        <p:nvSpPr>
          <p:cNvPr id="6" name="矩形 5"/>
          <p:cNvSpPr/>
          <p:nvPr/>
        </p:nvSpPr>
        <p:spPr>
          <a:xfrm>
            <a:off x="3590148" y="3360984"/>
            <a:ext cx="1005403" cy="338554"/>
          </a:xfrm>
          <a:prstGeom prst="rect">
            <a:avLst/>
          </a:prstGeom>
        </p:spPr>
        <p:txBody>
          <a:bodyPr wrap="none">
            <a:spAutoFit/>
          </a:bodyPr>
          <a:lstStyle/>
          <a:p>
            <a:r>
              <a:rPr lang="zh-CN" altLang="zh-CN" sz="1600" b="1" dirty="0">
                <a:solidFill>
                  <a:schemeClr val="accent1"/>
                </a:solidFill>
              </a:rPr>
              <a:t>全体党员</a:t>
            </a:r>
            <a:endParaRPr lang="zh-CN" altLang="en-US" sz="1600" b="1" dirty="0">
              <a:solidFill>
                <a:schemeClr val="accent1"/>
              </a:solidFill>
            </a:endParaRPr>
          </a:p>
        </p:txBody>
      </p:sp>
      <p:sp>
        <p:nvSpPr>
          <p:cNvPr id="7" name="矩形 6"/>
          <p:cNvSpPr/>
          <p:nvPr/>
        </p:nvSpPr>
        <p:spPr>
          <a:xfrm>
            <a:off x="3590148" y="3699538"/>
            <a:ext cx="4559364" cy="307777"/>
          </a:xfrm>
          <a:prstGeom prst="rect">
            <a:avLst/>
          </a:prstGeom>
        </p:spPr>
        <p:txBody>
          <a:bodyPr wrap="square">
            <a:spAutoFit/>
          </a:bodyPr>
          <a:lstStyle/>
          <a:p>
            <a:r>
              <a:rPr lang="zh-CN" altLang="zh-CN" sz="1400" dirty="0"/>
              <a:t>组织全体党员对支部班子的工作、作风等进行</a:t>
            </a:r>
            <a:r>
              <a:rPr lang="zh-CN" altLang="zh-CN" sz="1400" dirty="0" smtClean="0"/>
              <a:t>评议</a:t>
            </a:r>
            <a:r>
              <a:rPr lang="zh-CN" altLang="en-US" sz="1400" dirty="0"/>
              <a:t>。</a:t>
            </a:r>
          </a:p>
        </p:txBody>
      </p:sp>
      <p:grpSp>
        <p:nvGrpSpPr>
          <p:cNvPr id="46" name="组合 45"/>
          <p:cNvGrpSpPr/>
          <p:nvPr/>
        </p:nvGrpSpPr>
        <p:grpSpPr>
          <a:xfrm>
            <a:off x="1080221" y="1534882"/>
            <a:ext cx="1331568" cy="1331566"/>
            <a:chOff x="1125883" y="1489162"/>
            <a:chExt cx="1331568" cy="1331566"/>
          </a:xfrm>
        </p:grpSpPr>
        <p:grpSp>
          <p:nvGrpSpPr>
            <p:cNvPr id="47" name="组合 46"/>
            <p:cNvGrpSpPr/>
            <p:nvPr/>
          </p:nvGrpSpPr>
          <p:grpSpPr>
            <a:xfrm>
              <a:off x="1125883" y="1489162"/>
              <a:ext cx="1331568" cy="1331566"/>
              <a:chOff x="2681612" y="1294393"/>
              <a:chExt cx="1506220" cy="1506217"/>
            </a:xfrm>
          </p:grpSpPr>
          <p:sp>
            <p:nvSpPr>
              <p:cNvPr id="49" name="椭圆 48"/>
              <p:cNvSpPr/>
              <p:nvPr/>
            </p:nvSpPr>
            <p:spPr>
              <a:xfrm>
                <a:off x="2681612" y="1294393"/>
                <a:ext cx="1506220" cy="1506217"/>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50" name="Freeform 5"/>
              <p:cNvSpPr>
                <a:spLocks/>
              </p:cNvSpPr>
              <p:nvPr/>
            </p:nvSpPr>
            <p:spPr bwMode="auto">
              <a:xfrm flipV="1">
                <a:off x="2777385" y="1390165"/>
                <a:ext cx="1314666" cy="1314673"/>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51" name="任意多边形 50"/>
              <p:cNvSpPr>
                <a:spLocks/>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chemeClr val="bg1">
                      <a:alpha val="0"/>
                    </a:schemeClr>
                  </a:gs>
                  <a:gs pos="95000">
                    <a:schemeClr val="bg1">
                      <a:alpha val="94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pic>
          <p:nvPicPr>
            <p:cNvPr id="48"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253" y="1719328"/>
              <a:ext cx="848828" cy="752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2" name="圆角矩形 51"/>
          <p:cNvSpPr/>
          <p:nvPr/>
        </p:nvSpPr>
        <p:spPr>
          <a:xfrm>
            <a:off x="1084984" y="2631283"/>
            <a:ext cx="1322042" cy="3009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70163" y="3185914"/>
            <a:ext cx="2151684" cy="338554"/>
          </a:xfrm>
          <a:prstGeom prst="rect">
            <a:avLst/>
          </a:prstGeom>
        </p:spPr>
        <p:txBody>
          <a:bodyPr wrap="square" lIns="0" tIns="0" rIns="0" bIns="0">
            <a:spAutoFit/>
          </a:bodyPr>
          <a:lstStyle/>
          <a:p>
            <a:pPr algn="ctr"/>
            <a:r>
              <a:rPr lang="zh-CN" altLang="en-US" sz="2200" b="1" dirty="0" smtClean="0">
                <a:solidFill>
                  <a:schemeClr val="accent1"/>
                </a:solidFill>
              </a:rPr>
              <a:t>召开党支部专题</a:t>
            </a:r>
            <a:endParaRPr lang="zh-CN" altLang="en-US" sz="2200" b="1" dirty="0">
              <a:solidFill>
                <a:schemeClr val="accent1"/>
              </a:solidFill>
            </a:endParaRPr>
          </a:p>
        </p:txBody>
      </p:sp>
      <p:sp>
        <p:nvSpPr>
          <p:cNvPr id="54" name="TextBox 45"/>
          <p:cNvSpPr txBox="1"/>
          <p:nvPr/>
        </p:nvSpPr>
        <p:spPr>
          <a:xfrm>
            <a:off x="1386933" y="2681528"/>
            <a:ext cx="718145" cy="215444"/>
          </a:xfrm>
          <a:prstGeom prst="rect">
            <a:avLst/>
          </a:prstGeom>
          <a:noFill/>
          <a:effectLst/>
        </p:spPr>
        <p:txBody>
          <a:bodyPr wrap="none" lIns="0" tIns="0" rIns="0" bIns="0" rtlCol="0">
            <a:spAutoFit/>
          </a:bodyPr>
          <a:lstStyle/>
          <a:p>
            <a:r>
              <a:rPr lang="zh-CN" altLang="en-US" sz="1400" dirty="0" smtClean="0">
                <a:solidFill>
                  <a:schemeClr val="bg1"/>
                </a:solidFill>
                <a:latin typeface="微软雅黑" pitchFamily="34" charset="-122"/>
                <a:ea typeface="微软雅黑" pitchFamily="34" charset="-122"/>
              </a:rPr>
              <a:t>措施之三</a:t>
            </a:r>
            <a:endParaRPr lang="zh-CN" altLang="en-US" sz="1400" dirty="0">
              <a:solidFill>
                <a:schemeClr val="bg1"/>
              </a:solidFill>
              <a:latin typeface="微软雅黑" pitchFamily="34" charset="-122"/>
              <a:ea typeface="微软雅黑" pitchFamily="34" charset="-122"/>
            </a:endParaRPr>
          </a:p>
        </p:txBody>
      </p:sp>
      <p:sp>
        <p:nvSpPr>
          <p:cNvPr id="55" name="TextBox 14"/>
          <p:cNvSpPr txBox="1"/>
          <p:nvPr/>
        </p:nvSpPr>
        <p:spPr>
          <a:xfrm>
            <a:off x="418801" y="3561239"/>
            <a:ext cx="265440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4400" b="0" spc="-300" dirty="0" smtClean="0"/>
              <a:t>组织生活会</a:t>
            </a:r>
            <a:endParaRPr lang="zh-CN" altLang="en-US" sz="4400" b="0" spc="-300" dirty="0"/>
          </a:p>
        </p:txBody>
      </p:sp>
      <p:sp>
        <p:nvSpPr>
          <p:cNvPr id="60" name="矩形 59"/>
          <p:cNvSpPr/>
          <p:nvPr/>
        </p:nvSpPr>
        <p:spPr>
          <a:xfrm>
            <a:off x="7199933" y="1638800"/>
            <a:ext cx="1475755" cy="396258"/>
          </a:xfrm>
          <a:prstGeom prst="rect">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年底前</a:t>
            </a:r>
            <a:endParaRPr lang="zh-CN" altLang="en-US" sz="1400" b="1" dirty="0">
              <a:solidFill>
                <a:schemeClr val="bg1"/>
              </a:solidFill>
            </a:endParaRPr>
          </a:p>
        </p:txBody>
      </p:sp>
    </p:spTree>
    <p:extLst>
      <p:ext uri="{BB962C8B-B14F-4D97-AF65-F5344CB8AC3E}">
        <p14:creationId xmlns:p14="http://schemas.microsoft.com/office/powerpoint/2010/main" val="28381571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a:t>主要</a:t>
            </a:r>
            <a:r>
              <a:rPr lang="zh-CN" altLang="en-US" dirty="0" smtClean="0"/>
              <a:t>措施</a:t>
            </a:r>
            <a:endParaRPr lang="zh-CN" altLang="en-US" dirty="0">
              <a:solidFill>
                <a:schemeClr val="accent1"/>
              </a:solidFill>
            </a:endParaRPr>
          </a:p>
        </p:txBody>
      </p:sp>
      <p:sp>
        <p:nvSpPr>
          <p:cNvPr id="5" name="文本占位符 4"/>
          <p:cNvSpPr>
            <a:spLocks noGrp="1"/>
          </p:cNvSpPr>
          <p:nvPr>
            <p:ph type="body" sz="quarter" idx="11"/>
          </p:nvPr>
        </p:nvSpPr>
        <p:spPr/>
        <p:txBody>
          <a:bodyPr>
            <a:normAutofit fontScale="92500" lnSpcReduction="20000"/>
          </a:bodyPr>
          <a:lstStyle/>
          <a:p>
            <a:r>
              <a:rPr lang="zh-CN" altLang="en-US" dirty="0"/>
              <a:t>开展民主评议</a:t>
            </a:r>
            <a:r>
              <a:rPr lang="zh-CN" altLang="en-US" dirty="0" smtClean="0"/>
              <a:t>党员</a:t>
            </a:r>
            <a:endParaRPr lang="zh-CN" altLang="en-US" dirty="0"/>
          </a:p>
        </p:txBody>
      </p:sp>
      <p:sp>
        <p:nvSpPr>
          <p:cNvPr id="101" name="矩形 100"/>
          <p:cNvSpPr/>
          <p:nvPr/>
        </p:nvSpPr>
        <p:spPr>
          <a:xfrm>
            <a:off x="3389396" y="4280197"/>
            <a:ext cx="5351959" cy="523220"/>
          </a:xfrm>
          <a:prstGeom prst="rect">
            <a:avLst/>
          </a:prstGeom>
          <a:ln w="19050">
            <a:noFill/>
          </a:ln>
        </p:spPr>
        <p:txBody>
          <a:bodyPr wrap="square">
            <a:spAutoFit/>
          </a:bodyPr>
          <a:lstStyle/>
          <a:p>
            <a:r>
              <a:rPr lang="en-US" altLang="zh-CN" sz="1400" b="1" dirty="0">
                <a:latin typeface="????"/>
              </a:rPr>
              <a:t>【</a:t>
            </a:r>
            <a:r>
              <a:rPr lang="zh-CN" altLang="en-US" sz="1400" b="1" dirty="0">
                <a:latin typeface="????"/>
              </a:rPr>
              <a:t>方案</a:t>
            </a:r>
            <a:r>
              <a:rPr lang="en-US" altLang="zh-CN" sz="1400" b="1" dirty="0">
                <a:latin typeface="????"/>
              </a:rPr>
              <a:t>】</a:t>
            </a:r>
            <a:r>
              <a:rPr lang="zh-CN" altLang="en-US" sz="1400" b="1" dirty="0">
                <a:latin typeface="????"/>
              </a:rPr>
              <a:t>提出：</a:t>
            </a:r>
            <a:r>
              <a:rPr lang="zh-CN" altLang="en-US" sz="1400" dirty="0" smtClean="0">
                <a:latin typeface="????"/>
              </a:rPr>
              <a:t>党员</a:t>
            </a:r>
            <a:r>
              <a:rPr lang="zh-CN" altLang="en-US" sz="1400" dirty="0">
                <a:latin typeface="????"/>
              </a:rPr>
              <a:t>人数较多的党支部，个人自评和党员互评可分党小组进行</a:t>
            </a:r>
            <a:endParaRPr lang="zh-CN" altLang="en-US" sz="1400" dirty="0"/>
          </a:p>
        </p:txBody>
      </p:sp>
      <p:sp>
        <p:nvSpPr>
          <p:cNvPr id="102" name="矩形 101"/>
          <p:cNvSpPr/>
          <p:nvPr/>
        </p:nvSpPr>
        <p:spPr>
          <a:xfrm>
            <a:off x="3455063" y="1571627"/>
            <a:ext cx="3661781" cy="39625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召开全体党员会议，组织党员开展民主评议</a:t>
            </a:r>
            <a:endParaRPr lang="zh-CN" altLang="en-US" sz="1400" b="1" dirty="0">
              <a:solidFill>
                <a:schemeClr val="bg1"/>
              </a:solidFill>
            </a:endParaRPr>
          </a:p>
        </p:txBody>
      </p:sp>
      <p:sp>
        <p:nvSpPr>
          <p:cNvPr id="104" name="矩形 103"/>
          <p:cNvSpPr/>
          <p:nvPr/>
        </p:nvSpPr>
        <p:spPr>
          <a:xfrm>
            <a:off x="3455064" y="2038573"/>
            <a:ext cx="5220624" cy="212091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12" name="矩形 111"/>
          <p:cNvSpPr/>
          <p:nvPr/>
        </p:nvSpPr>
        <p:spPr>
          <a:xfrm>
            <a:off x="7181850" y="1571627"/>
            <a:ext cx="1475755" cy="396258"/>
          </a:xfrm>
          <a:prstGeom prst="rect">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以支部为单位</a:t>
            </a:r>
            <a:endParaRPr lang="zh-CN" altLang="en-US" sz="1400" b="1" dirty="0">
              <a:solidFill>
                <a:schemeClr val="bg1"/>
              </a:solidFill>
            </a:endParaRPr>
          </a:p>
        </p:txBody>
      </p:sp>
      <p:sp>
        <p:nvSpPr>
          <p:cNvPr id="3" name="矩形 2"/>
          <p:cNvSpPr/>
          <p:nvPr/>
        </p:nvSpPr>
        <p:spPr>
          <a:xfrm>
            <a:off x="3922157" y="3280629"/>
            <a:ext cx="4506044" cy="738664"/>
          </a:xfrm>
          <a:prstGeom prst="rect">
            <a:avLst/>
          </a:prstGeom>
        </p:spPr>
        <p:txBody>
          <a:bodyPr wrap="square">
            <a:spAutoFit/>
          </a:bodyPr>
          <a:lstStyle/>
          <a:p>
            <a:r>
              <a:rPr lang="zh-CN" altLang="en-US" sz="1400" dirty="0"/>
              <a:t>党支部综合民主评议情况和党员日常表现，确定评议等次，对优秀党员予以表扬；对有不合格表现的</a:t>
            </a:r>
            <a:r>
              <a:rPr lang="zh-CN" altLang="en-US" sz="1400" dirty="0" smtClean="0"/>
              <a:t>党员，区别情况给予</a:t>
            </a:r>
            <a:r>
              <a:rPr lang="zh-CN" altLang="en-US" sz="1400" dirty="0"/>
              <a:t>组织处置。</a:t>
            </a:r>
          </a:p>
        </p:txBody>
      </p:sp>
      <p:sp>
        <p:nvSpPr>
          <p:cNvPr id="4" name="矩形 3"/>
          <p:cNvSpPr/>
          <p:nvPr/>
        </p:nvSpPr>
        <p:spPr>
          <a:xfrm>
            <a:off x="3923928" y="2178274"/>
            <a:ext cx="4504273" cy="523220"/>
          </a:xfrm>
          <a:prstGeom prst="rect">
            <a:avLst/>
          </a:prstGeom>
        </p:spPr>
        <p:txBody>
          <a:bodyPr wrap="square">
            <a:spAutoFit/>
          </a:bodyPr>
          <a:lstStyle/>
          <a:p>
            <a:r>
              <a:rPr lang="zh-CN" altLang="en-US" sz="1400" dirty="0"/>
              <a:t>对照党员标准，按照个人自评、党员互评、民主测评、组织评定的</a:t>
            </a:r>
            <a:r>
              <a:rPr lang="zh-CN" altLang="en-US" sz="1400" dirty="0" smtClean="0"/>
              <a:t>程序进行评议</a:t>
            </a:r>
            <a:endParaRPr lang="zh-CN" altLang="en-US" sz="1400" dirty="0"/>
          </a:p>
        </p:txBody>
      </p:sp>
      <p:sp>
        <p:nvSpPr>
          <p:cNvPr id="7" name="矩形 6"/>
          <p:cNvSpPr/>
          <p:nvPr/>
        </p:nvSpPr>
        <p:spPr>
          <a:xfrm>
            <a:off x="3918246" y="2837173"/>
            <a:ext cx="4509955" cy="307777"/>
          </a:xfrm>
          <a:prstGeom prst="rect">
            <a:avLst/>
          </a:prstGeom>
        </p:spPr>
        <p:txBody>
          <a:bodyPr wrap="square">
            <a:spAutoFit/>
          </a:bodyPr>
          <a:lstStyle/>
          <a:p>
            <a:r>
              <a:rPr lang="zh-CN" altLang="en-US" sz="1400" dirty="0"/>
              <a:t>结合民主评议，支部班子成员要与每名党员谈心谈话</a:t>
            </a:r>
          </a:p>
        </p:txBody>
      </p:sp>
      <p:grpSp>
        <p:nvGrpSpPr>
          <p:cNvPr id="41" name="组合 40"/>
          <p:cNvGrpSpPr/>
          <p:nvPr/>
        </p:nvGrpSpPr>
        <p:grpSpPr>
          <a:xfrm>
            <a:off x="1099491" y="1534882"/>
            <a:ext cx="1331568" cy="1331566"/>
            <a:chOff x="1125883" y="1489162"/>
            <a:chExt cx="1331568" cy="1331566"/>
          </a:xfrm>
        </p:grpSpPr>
        <p:grpSp>
          <p:nvGrpSpPr>
            <p:cNvPr id="42" name="组合 41"/>
            <p:cNvGrpSpPr/>
            <p:nvPr/>
          </p:nvGrpSpPr>
          <p:grpSpPr>
            <a:xfrm>
              <a:off x="1125883" y="1489162"/>
              <a:ext cx="1331568" cy="1331566"/>
              <a:chOff x="2681612" y="1294393"/>
              <a:chExt cx="1506220" cy="1506217"/>
            </a:xfrm>
          </p:grpSpPr>
          <p:sp>
            <p:nvSpPr>
              <p:cNvPr id="44" name="椭圆 43"/>
              <p:cNvSpPr/>
              <p:nvPr/>
            </p:nvSpPr>
            <p:spPr>
              <a:xfrm>
                <a:off x="2681612" y="1294393"/>
                <a:ext cx="1506220" cy="1506217"/>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45" name="Freeform 5"/>
              <p:cNvSpPr>
                <a:spLocks/>
              </p:cNvSpPr>
              <p:nvPr/>
            </p:nvSpPr>
            <p:spPr bwMode="auto">
              <a:xfrm flipV="1">
                <a:off x="2777385" y="1390165"/>
                <a:ext cx="1314666" cy="1314673"/>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46" name="任意多边形 45"/>
              <p:cNvSpPr>
                <a:spLocks/>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chemeClr val="bg1">
                      <a:alpha val="0"/>
                    </a:schemeClr>
                  </a:gs>
                  <a:gs pos="95000">
                    <a:schemeClr val="bg1">
                      <a:alpha val="94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pic>
          <p:nvPicPr>
            <p:cNvPr id="43"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253" y="1719328"/>
              <a:ext cx="848828" cy="752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7" name="圆角矩形 46"/>
          <p:cNvSpPr/>
          <p:nvPr/>
        </p:nvSpPr>
        <p:spPr>
          <a:xfrm>
            <a:off x="1104254" y="2631283"/>
            <a:ext cx="1322042" cy="3009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101789" y="3185914"/>
            <a:ext cx="1326973" cy="369332"/>
          </a:xfrm>
          <a:prstGeom prst="rect">
            <a:avLst/>
          </a:prstGeom>
        </p:spPr>
        <p:txBody>
          <a:bodyPr wrap="square" lIns="0" tIns="0" rIns="0" bIns="0">
            <a:spAutoFit/>
          </a:bodyPr>
          <a:lstStyle/>
          <a:p>
            <a:pPr algn="ctr"/>
            <a:r>
              <a:rPr lang="zh-CN" altLang="en-US" sz="2400" b="1" dirty="0" smtClean="0">
                <a:solidFill>
                  <a:schemeClr val="accent1"/>
                </a:solidFill>
              </a:rPr>
              <a:t>开展</a:t>
            </a:r>
            <a:r>
              <a:rPr lang="zh-CN" altLang="en-US" sz="2400" b="1" dirty="0">
                <a:solidFill>
                  <a:schemeClr val="accent1"/>
                </a:solidFill>
              </a:rPr>
              <a:t>党员</a:t>
            </a:r>
          </a:p>
        </p:txBody>
      </p:sp>
      <p:sp>
        <p:nvSpPr>
          <p:cNvPr id="49" name="TextBox 45"/>
          <p:cNvSpPr txBox="1"/>
          <p:nvPr/>
        </p:nvSpPr>
        <p:spPr>
          <a:xfrm>
            <a:off x="1406203" y="2681528"/>
            <a:ext cx="718145" cy="215444"/>
          </a:xfrm>
          <a:prstGeom prst="rect">
            <a:avLst/>
          </a:prstGeom>
          <a:noFill/>
          <a:effectLst/>
        </p:spPr>
        <p:txBody>
          <a:bodyPr wrap="none" lIns="0" tIns="0" rIns="0" bIns="0" rtlCol="0">
            <a:spAutoFit/>
          </a:bodyPr>
          <a:lstStyle/>
          <a:p>
            <a:r>
              <a:rPr lang="zh-CN" altLang="en-US" sz="1400" dirty="0" smtClean="0">
                <a:solidFill>
                  <a:schemeClr val="bg1"/>
                </a:solidFill>
                <a:latin typeface="微软雅黑" pitchFamily="34" charset="-122"/>
                <a:ea typeface="微软雅黑" pitchFamily="34" charset="-122"/>
              </a:rPr>
              <a:t>措施之四</a:t>
            </a:r>
            <a:endParaRPr lang="zh-CN" altLang="en-US" sz="1400" dirty="0">
              <a:solidFill>
                <a:schemeClr val="bg1"/>
              </a:solidFill>
              <a:latin typeface="微软雅黑" pitchFamily="34" charset="-122"/>
              <a:ea typeface="微软雅黑" pitchFamily="34" charset="-122"/>
            </a:endParaRPr>
          </a:p>
        </p:txBody>
      </p:sp>
      <p:sp>
        <p:nvSpPr>
          <p:cNvPr id="50" name="TextBox 14"/>
          <p:cNvSpPr txBox="1"/>
          <p:nvPr/>
        </p:nvSpPr>
        <p:spPr>
          <a:xfrm>
            <a:off x="445453" y="3561239"/>
            <a:ext cx="2639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5200" b="0" spc="-300" dirty="0" smtClean="0"/>
              <a:t>民主评议</a:t>
            </a:r>
            <a:endParaRPr lang="zh-CN" altLang="en-US" sz="5200" b="0" spc="-300" dirty="0"/>
          </a:p>
        </p:txBody>
      </p:sp>
      <p:grpSp>
        <p:nvGrpSpPr>
          <p:cNvPr id="6" name="组合 5"/>
          <p:cNvGrpSpPr/>
          <p:nvPr/>
        </p:nvGrpSpPr>
        <p:grpSpPr>
          <a:xfrm>
            <a:off x="3635188" y="2221159"/>
            <a:ext cx="282762" cy="268722"/>
            <a:chOff x="3511451" y="2103564"/>
            <a:chExt cx="530235" cy="503911"/>
          </a:xfrm>
        </p:grpSpPr>
        <p:sp>
          <p:nvSpPr>
            <p:cNvPr id="8" name="五角星 7"/>
            <p:cNvSpPr/>
            <p:nvPr/>
          </p:nvSpPr>
          <p:spPr>
            <a:xfrm>
              <a:off x="3643781" y="2236384"/>
              <a:ext cx="265574" cy="254404"/>
            </a:xfrm>
            <a:prstGeom prst="star5">
              <a:avLst>
                <a:gd name="adj" fmla="val 27564"/>
                <a:gd name="hf" fmla="val 105146"/>
                <a:gd name="vf" fmla="val 11055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51" y="2103564"/>
              <a:ext cx="530235" cy="503911"/>
            </a:xfrm>
            <a:prstGeom prst="rect">
              <a:avLst/>
            </a:prstGeom>
            <a:effectLst>
              <a:outerShdw blurRad="50800" dist="25400" dir="2700000" algn="tl" rotWithShape="0">
                <a:prstClr val="black">
                  <a:alpha val="32000"/>
                </a:prstClr>
              </a:outerShdw>
            </a:effectLst>
          </p:spPr>
        </p:pic>
      </p:grpSp>
      <p:grpSp>
        <p:nvGrpSpPr>
          <p:cNvPr id="63" name="组合 62"/>
          <p:cNvGrpSpPr/>
          <p:nvPr/>
        </p:nvGrpSpPr>
        <p:grpSpPr>
          <a:xfrm>
            <a:off x="3635188" y="2806946"/>
            <a:ext cx="282762" cy="268722"/>
            <a:chOff x="3511451" y="2103564"/>
            <a:chExt cx="530235" cy="503911"/>
          </a:xfrm>
        </p:grpSpPr>
        <p:sp>
          <p:nvSpPr>
            <p:cNvPr id="89" name="五角星 88"/>
            <p:cNvSpPr/>
            <p:nvPr/>
          </p:nvSpPr>
          <p:spPr>
            <a:xfrm>
              <a:off x="3643781" y="2236384"/>
              <a:ext cx="265574" cy="254404"/>
            </a:xfrm>
            <a:prstGeom prst="star5">
              <a:avLst>
                <a:gd name="adj" fmla="val 27564"/>
                <a:gd name="hf" fmla="val 105146"/>
                <a:gd name="vf" fmla="val 11055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图片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51" y="2103564"/>
              <a:ext cx="530235" cy="503911"/>
            </a:xfrm>
            <a:prstGeom prst="rect">
              <a:avLst/>
            </a:prstGeom>
            <a:effectLst>
              <a:outerShdw blurRad="50800" dist="25400" dir="2700000" algn="tl" rotWithShape="0">
                <a:prstClr val="black">
                  <a:alpha val="32000"/>
                </a:prstClr>
              </a:outerShdw>
            </a:effectLst>
          </p:spPr>
        </p:pic>
      </p:grpSp>
      <p:grpSp>
        <p:nvGrpSpPr>
          <p:cNvPr id="91" name="组合 90"/>
          <p:cNvGrpSpPr/>
          <p:nvPr/>
        </p:nvGrpSpPr>
        <p:grpSpPr>
          <a:xfrm>
            <a:off x="3635188" y="3311771"/>
            <a:ext cx="282762" cy="268722"/>
            <a:chOff x="3511451" y="2103564"/>
            <a:chExt cx="530235" cy="503911"/>
          </a:xfrm>
        </p:grpSpPr>
        <p:sp>
          <p:nvSpPr>
            <p:cNvPr id="92" name="五角星 91"/>
            <p:cNvSpPr/>
            <p:nvPr/>
          </p:nvSpPr>
          <p:spPr>
            <a:xfrm>
              <a:off x="3643781" y="2236384"/>
              <a:ext cx="265574" cy="254404"/>
            </a:xfrm>
            <a:prstGeom prst="star5">
              <a:avLst>
                <a:gd name="adj" fmla="val 27564"/>
                <a:gd name="hf" fmla="val 105146"/>
                <a:gd name="vf" fmla="val 11055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图片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51" y="2103564"/>
              <a:ext cx="530235" cy="503911"/>
            </a:xfrm>
            <a:prstGeom prst="rect">
              <a:avLst/>
            </a:prstGeom>
            <a:effectLst>
              <a:outerShdw blurRad="50800" dist="25400" dir="2700000" algn="tl" rotWithShape="0">
                <a:prstClr val="black">
                  <a:alpha val="32000"/>
                </a:prstClr>
              </a:outerShdw>
            </a:effectLst>
          </p:spPr>
        </p:pic>
      </p:grpSp>
    </p:spTree>
    <p:extLst>
      <p:ext uri="{BB962C8B-B14F-4D97-AF65-F5344CB8AC3E}">
        <p14:creationId xmlns:p14="http://schemas.microsoft.com/office/powerpoint/2010/main" val="22972668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a:t>主要措施</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立足岗位作</a:t>
            </a:r>
            <a:r>
              <a:rPr lang="zh-CN" altLang="en-US" dirty="0" smtClean="0"/>
              <a:t>贡献</a:t>
            </a:r>
            <a:endParaRPr lang="zh-CN" altLang="en-US" dirty="0"/>
          </a:p>
        </p:txBody>
      </p:sp>
      <p:sp>
        <p:nvSpPr>
          <p:cNvPr id="8" name="矩形 7"/>
          <p:cNvSpPr/>
          <p:nvPr/>
        </p:nvSpPr>
        <p:spPr>
          <a:xfrm>
            <a:off x="2851455" y="2223304"/>
            <a:ext cx="5724680" cy="307777"/>
          </a:xfrm>
          <a:prstGeom prst="rect">
            <a:avLst/>
          </a:prstGeom>
        </p:spPr>
        <p:txBody>
          <a:bodyPr wrap="square">
            <a:spAutoFit/>
          </a:bodyPr>
          <a:lstStyle/>
          <a:p>
            <a:r>
              <a:rPr lang="zh-CN" altLang="en-US" sz="1400" b="1" dirty="0">
                <a:solidFill>
                  <a:schemeClr val="accent1"/>
                </a:solidFill>
              </a:rPr>
              <a:t>农村、</a:t>
            </a:r>
            <a:r>
              <a:rPr lang="zh-CN" altLang="en-US" sz="1400" b="1" dirty="0" smtClean="0">
                <a:solidFill>
                  <a:schemeClr val="accent1"/>
                </a:solidFill>
              </a:rPr>
              <a:t>社区</a:t>
            </a:r>
            <a:r>
              <a:rPr lang="zh-CN" altLang="en-US" sz="1400" dirty="0" smtClean="0"/>
              <a:t>，</a:t>
            </a:r>
            <a:r>
              <a:rPr lang="zh-CN" altLang="en-US" sz="1200" dirty="0" smtClean="0"/>
              <a:t>重点</a:t>
            </a:r>
            <a:r>
              <a:rPr lang="zh-CN" altLang="en-US" sz="1200" dirty="0"/>
              <a:t>落实党员设岗定责和承诺践诺制度</a:t>
            </a:r>
          </a:p>
        </p:txBody>
      </p:sp>
      <p:sp>
        <p:nvSpPr>
          <p:cNvPr id="9" name="矩形 8"/>
          <p:cNvSpPr/>
          <p:nvPr/>
        </p:nvSpPr>
        <p:spPr>
          <a:xfrm>
            <a:off x="2851455" y="2572915"/>
            <a:ext cx="5832648" cy="307777"/>
          </a:xfrm>
          <a:prstGeom prst="rect">
            <a:avLst/>
          </a:prstGeom>
        </p:spPr>
        <p:txBody>
          <a:bodyPr wrap="square">
            <a:spAutoFit/>
          </a:bodyPr>
          <a:lstStyle/>
          <a:p>
            <a:r>
              <a:rPr lang="zh-CN" altLang="zh-CN" sz="1400" b="1" dirty="0" smtClean="0">
                <a:solidFill>
                  <a:schemeClr val="accent1"/>
                </a:solidFill>
              </a:rPr>
              <a:t>国有</a:t>
            </a:r>
            <a:r>
              <a:rPr lang="zh-CN" altLang="zh-CN" sz="1400" b="1" dirty="0">
                <a:solidFill>
                  <a:schemeClr val="accent1"/>
                </a:solidFill>
              </a:rPr>
              <a:t>企业和非公有制企业、社会组织</a:t>
            </a:r>
            <a:r>
              <a:rPr lang="zh-CN" altLang="zh-CN" sz="1200" dirty="0"/>
              <a:t>，重点落实党员示范岗和党员责任区制度</a:t>
            </a:r>
            <a:endParaRPr lang="zh-CN" altLang="en-US" sz="1200" dirty="0"/>
          </a:p>
        </p:txBody>
      </p:sp>
      <p:sp>
        <p:nvSpPr>
          <p:cNvPr id="10" name="矩形 9"/>
          <p:cNvSpPr/>
          <p:nvPr/>
        </p:nvSpPr>
        <p:spPr>
          <a:xfrm>
            <a:off x="2851455" y="2922526"/>
            <a:ext cx="5471141" cy="307777"/>
          </a:xfrm>
          <a:prstGeom prst="rect">
            <a:avLst/>
          </a:prstGeom>
        </p:spPr>
        <p:txBody>
          <a:bodyPr wrap="square">
            <a:spAutoFit/>
          </a:bodyPr>
          <a:lstStyle/>
          <a:p>
            <a:r>
              <a:rPr lang="zh-CN" altLang="en-US" sz="1400" b="1" dirty="0">
                <a:solidFill>
                  <a:schemeClr val="accent1"/>
                </a:solidFill>
              </a:rPr>
              <a:t>窗口单位和服务行业</a:t>
            </a:r>
            <a:r>
              <a:rPr lang="zh-CN" altLang="en-US" sz="1200" dirty="0"/>
              <a:t>，重点落实党员挂牌上岗、亮明身份制度</a:t>
            </a:r>
          </a:p>
        </p:txBody>
      </p:sp>
      <p:sp>
        <p:nvSpPr>
          <p:cNvPr id="12" name="矩形 11"/>
          <p:cNvSpPr/>
          <p:nvPr/>
        </p:nvSpPr>
        <p:spPr>
          <a:xfrm>
            <a:off x="2851455" y="3272137"/>
            <a:ext cx="5793646" cy="307777"/>
          </a:xfrm>
          <a:prstGeom prst="rect">
            <a:avLst/>
          </a:prstGeom>
        </p:spPr>
        <p:txBody>
          <a:bodyPr wrap="square">
            <a:spAutoFit/>
          </a:bodyPr>
          <a:lstStyle/>
          <a:p>
            <a:r>
              <a:rPr lang="zh-CN" altLang="zh-CN" sz="1400" b="1" spc="-100" dirty="0">
                <a:solidFill>
                  <a:schemeClr val="accent1"/>
                </a:solidFill>
              </a:rPr>
              <a:t>机关</a:t>
            </a:r>
            <a:r>
              <a:rPr lang="zh-CN" altLang="zh-CN" sz="1400" b="1" spc="-100" dirty="0" smtClean="0">
                <a:solidFill>
                  <a:schemeClr val="accent1"/>
                </a:solidFill>
              </a:rPr>
              <a:t>事业单位</a:t>
            </a:r>
            <a:r>
              <a:rPr lang="zh-CN" altLang="zh-CN" sz="1200" dirty="0"/>
              <a:t>，</a:t>
            </a:r>
            <a:r>
              <a:rPr lang="zh-CN" altLang="zh-CN" sz="1200" spc="-70" dirty="0"/>
              <a:t>促进党员模范履行岗位职责，</a:t>
            </a:r>
            <a:r>
              <a:rPr lang="zh-CN" altLang="zh-CN" sz="1200" spc="-70" dirty="0" smtClean="0"/>
              <a:t>落实到</a:t>
            </a:r>
            <a:r>
              <a:rPr lang="zh-CN" altLang="zh-CN" sz="1200" spc="-70" dirty="0"/>
              <a:t>社区报到、直接联系服务</a:t>
            </a:r>
            <a:r>
              <a:rPr lang="zh-CN" altLang="zh-CN" sz="1200" spc="-70" dirty="0" smtClean="0"/>
              <a:t>群众制度</a:t>
            </a:r>
            <a:endParaRPr lang="zh-CN" altLang="en-US" sz="1200" spc="-70" dirty="0"/>
          </a:p>
        </p:txBody>
      </p:sp>
      <p:sp>
        <p:nvSpPr>
          <p:cNvPr id="13" name="矩形 12"/>
          <p:cNvSpPr/>
          <p:nvPr/>
        </p:nvSpPr>
        <p:spPr>
          <a:xfrm>
            <a:off x="2851455" y="3621748"/>
            <a:ext cx="5652672" cy="307777"/>
          </a:xfrm>
          <a:prstGeom prst="rect">
            <a:avLst/>
          </a:prstGeom>
        </p:spPr>
        <p:txBody>
          <a:bodyPr wrap="square">
            <a:spAutoFit/>
          </a:bodyPr>
          <a:lstStyle/>
          <a:p>
            <a:r>
              <a:rPr lang="zh-CN" altLang="zh-CN" sz="1400" b="1" dirty="0">
                <a:solidFill>
                  <a:schemeClr val="accent1"/>
                </a:solidFill>
              </a:rPr>
              <a:t>学校</a:t>
            </a:r>
            <a:r>
              <a:rPr lang="zh-CN" altLang="zh-CN" sz="1400" b="1" dirty="0"/>
              <a:t>，</a:t>
            </a:r>
            <a:r>
              <a:rPr lang="zh-CN" altLang="zh-CN" sz="1200" b="1" dirty="0"/>
              <a:t>重点要求党员增强党的意识，自觉爱党护党为党，敬业修德，奉献社会</a:t>
            </a:r>
            <a:endParaRPr lang="zh-CN" altLang="en-US" sz="1200" b="1" dirty="0"/>
          </a:p>
        </p:txBody>
      </p:sp>
      <p:sp>
        <p:nvSpPr>
          <p:cNvPr id="14" name="矩形 13"/>
          <p:cNvSpPr/>
          <p:nvPr/>
        </p:nvSpPr>
        <p:spPr>
          <a:xfrm>
            <a:off x="2787514" y="4226503"/>
            <a:ext cx="5888174" cy="430887"/>
          </a:xfrm>
          <a:prstGeom prst="rect">
            <a:avLst/>
          </a:prstGeom>
          <a:noFill/>
          <a:ln>
            <a:noFill/>
          </a:ln>
        </p:spPr>
        <p:txBody>
          <a:bodyPr wrap="square" lIns="0" tIns="0" rIns="0" bIns="0">
            <a:spAutoFit/>
          </a:bodyPr>
          <a:lstStyle/>
          <a:p>
            <a:pPr algn="just"/>
            <a:r>
              <a:rPr lang="zh-CN" altLang="zh-CN" sz="1400" dirty="0"/>
              <a:t>在纪念建党</a:t>
            </a:r>
            <a:r>
              <a:rPr lang="en-US" altLang="zh-CN" sz="1400" dirty="0"/>
              <a:t>95</a:t>
            </a:r>
            <a:r>
              <a:rPr lang="zh-CN" altLang="zh-CN" sz="1400" dirty="0"/>
              <a:t>周年活动中，评选表彰优秀共产党员、优秀党务工作者、先进基层党组织。</a:t>
            </a:r>
          </a:p>
        </p:txBody>
      </p:sp>
      <p:sp>
        <p:nvSpPr>
          <p:cNvPr id="111" name="矩形 110"/>
          <p:cNvSpPr/>
          <p:nvPr/>
        </p:nvSpPr>
        <p:spPr>
          <a:xfrm>
            <a:off x="2787513" y="2077071"/>
            <a:ext cx="5905640" cy="200319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grpSp>
        <p:nvGrpSpPr>
          <p:cNvPr id="33" name="组合 32"/>
          <p:cNvGrpSpPr/>
          <p:nvPr/>
        </p:nvGrpSpPr>
        <p:grpSpPr>
          <a:xfrm>
            <a:off x="799926" y="1534882"/>
            <a:ext cx="1331568" cy="1331566"/>
            <a:chOff x="1125883" y="1489162"/>
            <a:chExt cx="1331568" cy="1331566"/>
          </a:xfrm>
        </p:grpSpPr>
        <p:grpSp>
          <p:nvGrpSpPr>
            <p:cNvPr id="34" name="组合 33"/>
            <p:cNvGrpSpPr/>
            <p:nvPr/>
          </p:nvGrpSpPr>
          <p:grpSpPr>
            <a:xfrm>
              <a:off x="1125883" y="1489162"/>
              <a:ext cx="1331568" cy="1331566"/>
              <a:chOff x="2681612" y="1294393"/>
              <a:chExt cx="1506220" cy="1506217"/>
            </a:xfrm>
          </p:grpSpPr>
          <p:sp>
            <p:nvSpPr>
              <p:cNvPr id="36" name="椭圆 35"/>
              <p:cNvSpPr/>
              <p:nvPr/>
            </p:nvSpPr>
            <p:spPr>
              <a:xfrm>
                <a:off x="2681612" y="1294393"/>
                <a:ext cx="1506220" cy="1506217"/>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37" name="Freeform 5"/>
              <p:cNvSpPr>
                <a:spLocks/>
              </p:cNvSpPr>
              <p:nvPr/>
            </p:nvSpPr>
            <p:spPr bwMode="auto">
              <a:xfrm flipV="1">
                <a:off x="2777385" y="1390165"/>
                <a:ext cx="1314666" cy="1314673"/>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38" name="任意多边形 37"/>
              <p:cNvSpPr>
                <a:spLocks/>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chemeClr val="bg1">
                      <a:alpha val="0"/>
                    </a:schemeClr>
                  </a:gs>
                  <a:gs pos="95000">
                    <a:schemeClr val="bg1">
                      <a:alpha val="94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pic>
          <p:nvPicPr>
            <p:cNvPr id="35"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253" y="1719328"/>
              <a:ext cx="848828" cy="752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9" name="圆角矩形 38"/>
          <p:cNvSpPr/>
          <p:nvPr/>
        </p:nvSpPr>
        <p:spPr>
          <a:xfrm>
            <a:off x="804689" y="2631283"/>
            <a:ext cx="1322042" cy="3009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02224" y="3185914"/>
            <a:ext cx="1326973" cy="369332"/>
          </a:xfrm>
          <a:prstGeom prst="rect">
            <a:avLst/>
          </a:prstGeom>
        </p:spPr>
        <p:txBody>
          <a:bodyPr wrap="square" lIns="0" tIns="0" rIns="0" bIns="0">
            <a:spAutoFit/>
          </a:bodyPr>
          <a:lstStyle/>
          <a:p>
            <a:pPr algn="ctr"/>
            <a:r>
              <a:rPr lang="zh-CN" altLang="en-US" sz="2400" b="1" dirty="0" smtClean="0">
                <a:solidFill>
                  <a:schemeClr val="accent1"/>
                </a:solidFill>
              </a:rPr>
              <a:t>立足岗位</a:t>
            </a:r>
            <a:endParaRPr lang="zh-CN" altLang="en-US" sz="2400" b="1" dirty="0">
              <a:solidFill>
                <a:schemeClr val="accent1"/>
              </a:solidFill>
            </a:endParaRPr>
          </a:p>
        </p:txBody>
      </p:sp>
      <p:sp>
        <p:nvSpPr>
          <p:cNvPr id="41" name="TextBox 45"/>
          <p:cNvSpPr txBox="1"/>
          <p:nvPr/>
        </p:nvSpPr>
        <p:spPr>
          <a:xfrm>
            <a:off x="1106638" y="2674059"/>
            <a:ext cx="718145" cy="215444"/>
          </a:xfrm>
          <a:prstGeom prst="rect">
            <a:avLst/>
          </a:prstGeom>
          <a:noFill/>
          <a:effectLst/>
        </p:spPr>
        <p:txBody>
          <a:bodyPr wrap="none" lIns="0" tIns="0" rIns="0" bIns="0" rtlCol="0">
            <a:spAutoFit/>
          </a:bodyPr>
          <a:lstStyle/>
          <a:p>
            <a:r>
              <a:rPr lang="zh-CN" altLang="en-US" sz="1400" dirty="0" smtClean="0">
                <a:solidFill>
                  <a:schemeClr val="bg1"/>
                </a:solidFill>
                <a:latin typeface="微软雅黑" pitchFamily="34" charset="-122"/>
                <a:ea typeface="微软雅黑" pitchFamily="34" charset="-122"/>
              </a:rPr>
              <a:t>措施之五</a:t>
            </a:r>
            <a:endParaRPr lang="zh-CN" altLang="en-US" sz="1400" dirty="0">
              <a:solidFill>
                <a:schemeClr val="bg1"/>
              </a:solidFill>
              <a:latin typeface="微软雅黑" pitchFamily="34" charset="-122"/>
              <a:ea typeface="微软雅黑" pitchFamily="34" charset="-122"/>
            </a:endParaRPr>
          </a:p>
        </p:txBody>
      </p:sp>
      <p:sp>
        <p:nvSpPr>
          <p:cNvPr id="42" name="TextBox 14"/>
          <p:cNvSpPr txBox="1"/>
          <p:nvPr/>
        </p:nvSpPr>
        <p:spPr>
          <a:xfrm>
            <a:off x="429250" y="3561239"/>
            <a:ext cx="2072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5200" b="0" spc="-300" dirty="0" smtClean="0"/>
              <a:t>做贡献</a:t>
            </a:r>
            <a:endParaRPr lang="zh-CN" altLang="en-US" sz="5200" b="0" spc="-300" dirty="0"/>
          </a:p>
        </p:txBody>
      </p:sp>
      <p:sp>
        <p:nvSpPr>
          <p:cNvPr id="43" name="矩形 42"/>
          <p:cNvSpPr/>
          <p:nvPr/>
        </p:nvSpPr>
        <p:spPr>
          <a:xfrm>
            <a:off x="2787513" y="1622286"/>
            <a:ext cx="5905640" cy="39625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rPr>
              <a:t>结合不同领域不同行业实际，组织引导党员立足岗位、履职</a:t>
            </a:r>
            <a:r>
              <a:rPr lang="zh-CN" altLang="en-US" sz="1400" b="1" dirty="0" smtClean="0">
                <a:solidFill>
                  <a:schemeClr val="bg1"/>
                </a:solidFill>
              </a:rPr>
              <a:t>尽责</a:t>
            </a:r>
            <a:endParaRPr lang="zh-CN" altLang="en-US" sz="1400" b="1" dirty="0">
              <a:solidFill>
                <a:schemeClr val="bg1"/>
              </a:solidFill>
            </a:endParaRPr>
          </a:p>
        </p:txBody>
      </p:sp>
    </p:spTree>
    <p:extLst>
      <p:ext uri="{BB962C8B-B14F-4D97-AF65-F5344CB8AC3E}">
        <p14:creationId xmlns:p14="http://schemas.microsoft.com/office/powerpoint/2010/main" val="25932614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dirty="0" smtClean="0"/>
              <a:t>04</a:t>
            </a:r>
            <a:endParaRPr lang="zh-CN" altLang="en-US" dirty="0"/>
          </a:p>
        </p:txBody>
      </p:sp>
      <p:sp>
        <p:nvSpPr>
          <p:cNvPr id="11" name="文本占位符 10"/>
          <p:cNvSpPr>
            <a:spLocks noGrp="1"/>
          </p:cNvSpPr>
          <p:nvPr>
            <p:ph type="body" sz="quarter" idx="11"/>
          </p:nvPr>
        </p:nvSpPr>
        <p:spPr>
          <a:xfrm>
            <a:off x="4572000" y="2104396"/>
            <a:ext cx="4323781" cy="737063"/>
          </a:xfrm>
        </p:spPr>
        <p:txBody>
          <a:bodyPr/>
          <a:lstStyle/>
          <a:p>
            <a:r>
              <a:rPr lang="zh-CN" altLang="en-US" dirty="0" smtClean="0"/>
              <a:t>如何做一名合格共产党员</a:t>
            </a:r>
            <a:endParaRPr lang="zh-CN" altLang="en-US" dirty="0"/>
          </a:p>
        </p:txBody>
      </p:sp>
    </p:spTree>
    <p:extLst>
      <p:ext uri="{BB962C8B-B14F-4D97-AF65-F5344CB8AC3E}">
        <p14:creationId xmlns:p14="http://schemas.microsoft.com/office/powerpoint/2010/main" val="34931881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01014" y="1222736"/>
            <a:ext cx="7541972" cy="3207835"/>
          </a:xfrm>
          <a:prstGeom prst="rect">
            <a:avLst/>
          </a:prstGeom>
          <a:gradFill flip="none" rotWithShape="1">
            <a:gsLst>
              <a:gs pos="0">
                <a:schemeClr val="accent6">
                  <a:lumMod val="20000"/>
                  <a:lumOff val="80000"/>
                  <a:alpha val="0"/>
                </a:schemeClr>
              </a:gs>
              <a:gs pos="31000">
                <a:srgbClr val="FEF3E9">
                  <a:alpha val="70000"/>
                </a:srgbClr>
              </a:gs>
              <a:gs pos="100000">
                <a:schemeClr val="bg1">
                  <a:alpha val="60000"/>
                </a:schemeClr>
              </a:gs>
            </a:gsLst>
            <a:lin ang="162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51567"/>
          <a:stretch/>
        </p:blipFill>
        <p:spPr>
          <a:xfrm>
            <a:off x="5267694" y="3152940"/>
            <a:ext cx="3883182" cy="1599117"/>
          </a:xfrm>
          <a:prstGeom prst="rect">
            <a:avLst/>
          </a:prstGeom>
          <a:noFill/>
        </p:spPr>
      </p:pic>
      <p:sp>
        <p:nvSpPr>
          <p:cNvPr id="12" name="同侧圆角矩形 11"/>
          <p:cNvSpPr/>
          <p:nvPr/>
        </p:nvSpPr>
        <p:spPr>
          <a:xfrm>
            <a:off x="1255971" y="1123108"/>
            <a:ext cx="6632058" cy="99628"/>
          </a:xfrm>
          <a:prstGeom prst="round2SameRect">
            <a:avLst>
              <a:gd name="adj1" fmla="val 50000"/>
              <a:gd name="adj2" fmla="val 0"/>
            </a:avLst>
          </a:prstGeom>
          <a:gradFill>
            <a:gsLst>
              <a:gs pos="0">
                <a:srgbClr val="C00000"/>
              </a:gs>
              <a:gs pos="50000">
                <a:schemeClr val="accent6"/>
              </a:gs>
              <a:gs pos="100000">
                <a:srgbClr val="C00000"/>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801014" y="1222737"/>
            <a:ext cx="7541972" cy="3207834"/>
          </a:xfrm>
          <a:custGeom>
            <a:avLst/>
            <a:gdLst>
              <a:gd name="connsiteX0" fmla="*/ 0 w 7541972"/>
              <a:gd name="connsiteY0" fmla="*/ 0 h 3207834"/>
              <a:gd name="connsiteX1" fmla="*/ 0 w 7541972"/>
              <a:gd name="connsiteY1" fmla="*/ 0 h 3207834"/>
              <a:gd name="connsiteX2" fmla="*/ 7541972 w 7541972"/>
              <a:gd name="connsiteY2" fmla="*/ 0 h 3207834"/>
              <a:gd name="connsiteX3" fmla="*/ 7541972 w 7541972"/>
              <a:gd name="connsiteY3" fmla="*/ 0 h 3207834"/>
              <a:gd name="connsiteX4" fmla="*/ 7541972 w 7541972"/>
              <a:gd name="connsiteY4" fmla="*/ 3207834 h 3207834"/>
              <a:gd name="connsiteX5" fmla="*/ 7541972 w 7541972"/>
              <a:gd name="connsiteY5" fmla="*/ 3207834 h 3207834"/>
              <a:gd name="connsiteX6" fmla="*/ 0 w 7541972"/>
              <a:gd name="connsiteY6" fmla="*/ 3207834 h 3207834"/>
              <a:gd name="connsiteX7" fmla="*/ 0 w 7541972"/>
              <a:gd name="connsiteY7" fmla="*/ 3207834 h 3207834"/>
              <a:gd name="connsiteX8" fmla="*/ 0 w 7541972"/>
              <a:gd name="connsiteY8" fmla="*/ 0 h 3207834"/>
              <a:gd name="connsiteX0" fmla="*/ 0 w 7541972"/>
              <a:gd name="connsiteY0" fmla="*/ 0 h 3207834"/>
              <a:gd name="connsiteX1" fmla="*/ 0 w 7541972"/>
              <a:gd name="connsiteY1" fmla="*/ 0 h 3207834"/>
              <a:gd name="connsiteX2" fmla="*/ 7541972 w 7541972"/>
              <a:gd name="connsiteY2" fmla="*/ 0 h 3207834"/>
              <a:gd name="connsiteX3" fmla="*/ 7541972 w 7541972"/>
              <a:gd name="connsiteY3" fmla="*/ 0 h 3207834"/>
              <a:gd name="connsiteX4" fmla="*/ 7531714 w 7541972"/>
              <a:gd name="connsiteY4" fmla="*/ 2775367 h 3207834"/>
              <a:gd name="connsiteX5" fmla="*/ 7541972 w 7541972"/>
              <a:gd name="connsiteY5" fmla="*/ 3207834 h 3207834"/>
              <a:gd name="connsiteX6" fmla="*/ 7541972 w 7541972"/>
              <a:gd name="connsiteY6" fmla="*/ 3207834 h 3207834"/>
              <a:gd name="connsiteX7" fmla="*/ 0 w 7541972"/>
              <a:gd name="connsiteY7" fmla="*/ 3207834 h 3207834"/>
              <a:gd name="connsiteX8" fmla="*/ 0 w 7541972"/>
              <a:gd name="connsiteY8" fmla="*/ 3207834 h 3207834"/>
              <a:gd name="connsiteX9" fmla="*/ 0 w 7541972"/>
              <a:gd name="connsiteY9" fmla="*/ 0 h 3207834"/>
              <a:gd name="connsiteX0" fmla="*/ 0 w 7541972"/>
              <a:gd name="connsiteY0" fmla="*/ 0 h 3207834"/>
              <a:gd name="connsiteX1" fmla="*/ 0 w 7541972"/>
              <a:gd name="connsiteY1" fmla="*/ 0 h 3207834"/>
              <a:gd name="connsiteX2" fmla="*/ 7541972 w 7541972"/>
              <a:gd name="connsiteY2" fmla="*/ 0 h 3207834"/>
              <a:gd name="connsiteX3" fmla="*/ 7541972 w 7541972"/>
              <a:gd name="connsiteY3" fmla="*/ 0 h 3207834"/>
              <a:gd name="connsiteX4" fmla="*/ 7531714 w 7541972"/>
              <a:gd name="connsiteY4" fmla="*/ 2775367 h 3207834"/>
              <a:gd name="connsiteX5" fmla="*/ 7541972 w 7541972"/>
              <a:gd name="connsiteY5" fmla="*/ 3207834 h 3207834"/>
              <a:gd name="connsiteX6" fmla="*/ 7541972 w 7541972"/>
              <a:gd name="connsiteY6" fmla="*/ 3207834 h 3207834"/>
              <a:gd name="connsiteX7" fmla="*/ 4382878 w 7541972"/>
              <a:gd name="connsiteY7" fmla="*/ 3201628 h 3207834"/>
              <a:gd name="connsiteX8" fmla="*/ 0 w 7541972"/>
              <a:gd name="connsiteY8" fmla="*/ 3207834 h 3207834"/>
              <a:gd name="connsiteX9" fmla="*/ 0 w 7541972"/>
              <a:gd name="connsiteY9" fmla="*/ 3207834 h 3207834"/>
              <a:gd name="connsiteX10" fmla="*/ 0 w 7541972"/>
              <a:gd name="connsiteY10" fmla="*/ 0 h 3207834"/>
              <a:gd name="connsiteX0" fmla="*/ 0 w 7541972"/>
              <a:gd name="connsiteY0" fmla="*/ 0 h 3207834"/>
              <a:gd name="connsiteX1" fmla="*/ 0 w 7541972"/>
              <a:gd name="connsiteY1" fmla="*/ 0 h 3207834"/>
              <a:gd name="connsiteX2" fmla="*/ 7541972 w 7541972"/>
              <a:gd name="connsiteY2" fmla="*/ 0 h 3207834"/>
              <a:gd name="connsiteX3" fmla="*/ 7541972 w 7541972"/>
              <a:gd name="connsiteY3" fmla="*/ 0 h 3207834"/>
              <a:gd name="connsiteX4" fmla="*/ 7531714 w 7541972"/>
              <a:gd name="connsiteY4" fmla="*/ 2775367 h 3207834"/>
              <a:gd name="connsiteX5" fmla="*/ 7541972 w 7541972"/>
              <a:gd name="connsiteY5" fmla="*/ 3207834 h 3207834"/>
              <a:gd name="connsiteX6" fmla="*/ 4382878 w 7541972"/>
              <a:gd name="connsiteY6" fmla="*/ 3201628 h 3207834"/>
              <a:gd name="connsiteX7" fmla="*/ 0 w 7541972"/>
              <a:gd name="connsiteY7" fmla="*/ 3207834 h 3207834"/>
              <a:gd name="connsiteX8" fmla="*/ 0 w 7541972"/>
              <a:gd name="connsiteY8" fmla="*/ 3207834 h 3207834"/>
              <a:gd name="connsiteX9" fmla="*/ 0 w 7541972"/>
              <a:gd name="connsiteY9" fmla="*/ 0 h 3207834"/>
              <a:gd name="connsiteX0" fmla="*/ 0 w 7541972"/>
              <a:gd name="connsiteY0" fmla="*/ 0 h 3207834"/>
              <a:gd name="connsiteX1" fmla="*/ 0 w 7541972"/>
              <a:gd name="connsiteY1" fmla="*/ 0 h 3207834"/>
              <a:gd name="connsiteX2" fmla="*/ 7541972 w 7541972"/>
              <a:gd name="connsiteY2" fmla="*/ 0 h 3207834"/>
              <a:gd name="connsiteX3" fmla="*/ 7541972 w 7541972"/>
              <a:gd name="connsiteY3" fmla="*/ 0 h 3207834"/>
              <a:gd name="connsiteX4" fmla="*/ 7531714 w 7541972"/>
              <a:gd name="connsiteY4" fmla="*/ 2775367 h 3207834"/>
              <a:gd name="connsiteX5" fmla="*/ 4382878 w 7541972"/>
              <a:gd name="connsiteY5" fmla="*/ 3201628 h 3207834"/>
              <a:gd name="connsiteX6" fmla="*/ 0 w 7541972"/>
              <a:gd name="connsiteY6" fmla="*/ 3207834 h 3207834"/>
              <a:gd name="connsiteX7" fmla="*/ 0 w 7541972"/>
              <a:gd name="connsiteY7" fmla="*/ 3207834 h 3207834"/>
              <a:gd name="connsiteX8" fmla="*/ 0 w 7541972"/>
              <a:gd name="connsiteY8" fmla="*/ 0 h 3207834"/>
              <a:gd name="connsiteX0" fmla="*/ 0 w 7541972"/>
              <a:gd name="connsiteY0" fmla="*/ 0 h 3207834"/>
              <a:gd name="connsiteX1" fmla="*/ 0 w 7541972"/>
              <a:gd name="connsiteY1" fmla="*/ 0 h 3207834"/>
              <a:gd name="connsiteX2" fmla="*/ 7541972 w 7541972"/>
              <a:gd name="connsiteY2" fmla="*/ 0 h 3207834"/>
              <a:gd name="connsiteX3" fmla="*/ 7541972 w 7541972"/>
              <a:gd name="connsiteY3" fmla="*/ 0 h 3207834"/>
              <a:gd name="connsiteX4" fmla="*/ 7531714 w 7541972"/>
              <a:gd name="connsiteY4" fmla="*/ 2775367 h 3207834"/>
              <a:gd name="connsiteX5" fmla="*/ 6218553 w 7541972"/>
              <a:gd name="connsiteY5" fmla="*/ 3105376 h 3207834"/>
              <a:gd name="connsiteX6" fmla="*/ 4382878 w 7541972"/>
              <a:gd name="connsiteY6" fmla="*/ 3201628 h 3207834"/>
              <a:gd name="connsiteX7" fmla="*/ 0 w 7541972"/>
              <a:gd name="connsiteY7" fmla="*/ 3207834 h 3207834"/>
              <a:gd name="connsiteX8" fmla="*/ 0 w 7541972"/>
              <a:gd name="connsiteY8" fmla="*/ 3207834 h 3207834"/>
              <a:gd name="connsiteX9" fmla="*/ 0 w 7541972"/>
              <a:gd name="connsiteY9" fmla="*/ 0 h 3207834"/>
              <a:gd name="connsiteX0" fmla="*/ 6218553 w 7541972"/>
              <a:gd name="connsiteY0" fmla="*/ 3105376 h 3207834"/>
              <a:gd name="connsiteX1" fmla="*/ 4382878 w 7541972"/>
              <a:gd name="connsiteY1" fmla="*/ 3201628 h 3207834"/>
              <a:gd name="connsiteX2" fmla="*/ 0 w 7541972"/>
              <a:gd name="connsiteY2" fmla="*/ 3207834 h 3207834"/>
              <a:gd name="connsiteX3" fmla="*/ 0 w 7541972"/>
              <a:gd name="connsiteY3" fmla="*/ 3207834 h 3207834"/>
              <a:gd name="connsiteX4" fmla="*/ 0 w 7541972"/>
              <a:gd name="connsiteY4" fmla="*/ 0 h 3207834"/>
              <a:gd name="connsiteX5" fmla="*/ 0 w 7541972"/>
              <a:gd name="connsiteY5" fmla="*/ 0 h 3207834"/>
              <a:gd name="connsiteX6" fmla="*/ 7541972 w 7541972"/>
              <a:gd name="connsiteY6" fmla="*/ 0 h 3207834"/>
              <a:gd name="connsiteX7" fmla="*/ 7541972 w 7541972"/>
              <a:gd name="connsiteY7" fmla="*/ 0 h 3207834"/>
              <a:gd name="connsiteX8" fmla="*/ 7531714 w 7541972"/>
              <a:gd name="connsiteY8" fmla="*/ 2775367 h 3207834"/>
              <a:gd name="connsiteX9" fmla="*/ 6309993 w 7541972"/>
              <a:gd name="connsiteY9" fmla="*/ 3196816 h 3207834"/>
              <a:gd name="connsiteX0" fmla="*/ 6218553 w 7541972"/>
              <a:gd name="connsiteY0" fmla="*/ 3105376 h 3207834"/>
              <a:gd name="connsiteX1" fmla="*/ 4382878 w 7541972"/>
              <a:gd name="connsiteY1" fmla="*/ 3201628 h 3207834"/>
              <a:gd name="connsiteX2" fmla="*/ 0 w 7541972"/>
              <a:gd name="connsiteY2" fmla="*/ 3207834 h 3207834"/>
              <a:gd name="connsiteX3" fmla="*/ 0 w 7541972"/>
              <a:gd name="connsiteY3" fmla="*/ 3207834 h 3207834"/>
              <a:gd name="connsiteX4" fmla="*/ 0 w 7541972"/>
              <a:gd name="connsiteY4" fmla="*/ 0 h 3207834"/>
              <a:gd name="connsiteX5" fmla="*/ 0 w 7541972"/>
              <a:gd name="connsiteY5" fmla="*/ 0 h 3207834"/>
              <a:gd name="connsiteX6" fmla="*/ 7541972 w 7541972"/>
              <a:gd name="connsiteY6" fmla="*/ 0 h 3207834"/>
              <a:gd name="connsiteX7" fmla="*/ 7541972 w 7541972"/>
              <a:gd name="connsiteY7" fmla="*/ 0 h 3207834"/>
              <a:gd name="connsiteX8" fmla="*/ 7531714 w 7541972"/>
              <a:gd name="connsiteY8" fmla="*/ 2775367 h 3207834"/>
              <a:gd name="connsiteX0" fmla="*/ 4382878 w 7541972"/>
              <a:gd name="connsiteY0" fmla="*/ 3201628 h 3207834"/>
              <a:gd name="connsiteX1" fmla="*/ 0 w 7541972"/>
              <a:gd name="connsiteY1" fmla="*/ 3207834 h 3207834"/>
              <a:gd name="connsiteX2" fmla="*/ 0 w 7541972"/>
              <a:gd name="connsiteY2" fmla="*/ 3207834 h 3207834"/>
              <a:gd name="connsiteX3" fmla="*/ 0 w 7541972"/>
              <a:gd name="connsiteY3" fmla="*/ 0 h 3207834"/>
              <a:gd name="connsiteX4" fmla="*/ 0 w 7541972"/>
              <a:gd name="connsiteY4" fmla="*/ 0 h 3207834"/>
              <a:gd name="connsiteX5" fmla="*/ 7541972 w 7541972"/>
              <a:gd name="connsiteY5" fmla="*/ 0 h 3207834"/>
              <a:gd name="connsiteX6" fmla="*/ 7541972 w 7541972"/>
              <a:gd name="connsiteY6" fmla="*/ 0 h 3207834"/>
              <a:gd name="connsiteX7" fmla="*/ 7531714 w 7541972"/>
              <a:gd name="connsiteY7" fmla="*/ 2775367 h 32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972" h="3207834">
                <a:moveTo>
                  <a:pt x="4382878" y="3201628"/>
                </a:moveTo>
                <a:lnTo>
                  <a:pt x="0" y="3207834"/>
                </a:lnTo>
                <a:lnTo>
                  <a:pt x="0" y="3207834"/>
                </a:lnTo>
                <a:lnTo>
                  <a:pt x="0" y="0"/>
                </a:lnTo>
                <a:lnTo>
                  <a:pt x="0" y="0"/>
                </a:lnTo>
                <a:lnTo>
                  <a:pt x="7541972" y="0"/>
                </a:lnTo>
                <a:lnTo>
                  <a:pt x="7541972" y="0"/>
                </a:lnTo>
                <a:cubicBezTo>
                  <a:pt x="7538553" y="925122"/>
                  <a:pt x="7535133" y="1850245"/>
                  <a:pt x="7531714" y="2775367"/>
                </a:cubicBezTo>
              </a:path>
            </a:pathLst>
          </a:custGeom>
          <a:noFill/>
          <a:ln w="12700">
            <a:gradFill flip="none" rotWithShape="1">
              <a:gsLst>
                <a:gs pos="0">
                  <a:srgbClr val="C00000"/>
                </a:gs>
                <a:gs pos="60000">
                  <a:schemeClr val="accent6"/>
                </a:gs>
                <a:gs pos="100000">
                  <a:srgbClr val="C000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0" y="5018887"/>
            <a:ext cx="9144000" cy="12381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76375" y="1779620"/>
            <a:ext cx="6191250" cy="2120902"/>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近日，中共中央办公厅</a:t>
            </a:r>
            <a:r>
              <a:rPr lang="zh-CN" altLang="en-US" dirty="0" smtClean="0">
                <a:latin typeface="微软雅黑" panose="020B0503020204020204" pitchFamily="34" charset="-122"/>
                <a:ea typeface="微软雅黑" panose="020B0503020204020204" pitchFamily="34" charset="-122"/>
              </a:rPr>
              <a:t>印发</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关于在全体党员中开展“学党章党规、学系列讲话，做合格党员”学习教育方案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，并发出通知</a:t>
            </a:r>
            <a:r>
              <a:rPr lang="zh-CN" altLang="en-US" dirty="0" smtClean="0">
                <a:latin typeface="微软雅黑" panose="020B0503020204020204" pitchFamily="34" charset="-122"/>
                <a:ea typeface="微软雅黑" panose="020B0503020204020204" pitchFamily="34" charset="-122"/>
              </a:rPr>
              <a:t>，对</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两学一做</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学习教育做出</a:t>
            </a:r>
            <a:r>
              <a:rPr lang="zh-CN" altLang="en-US" dirty="0" smtClean="0">
                <a:latin typeface="微软雅黑" panose="020B0503020204020204" pitchFamily="34" charset="-122"/>
                <a:ea typeface="微软雅黑" panose="020B0503020204020204" pitchFamily="34" charset="-122"/>
              </a:rPr>
              <a:t>安排。</a:t>
            </a:r>
            <a:r>
              <a:rPr lang="zh-CN" altLang="en-US" dirty="0">
                <a:latin typeface="微软雅黑" panose="020B0503020204020204" pitchFamily="34" charset="-122"/>
                <a:ea typeface="微软雅黑" panose="020B0503020204020204" pitchFamily="34" charset="-122"/>
              </a:rPr>
              <a:t>这是推动全面从严治党向基层延伸、保持发展党的先进性和</a:t>
            </a:r>
            <a:r>
              <a:rPr lang="zh-CN" altLang="en-US" dirty="0" smtClean="0">
                <a:latin typeface="微软雅黑" panose="020B0503020204020204" pitchFamily="34" charset="-122"/>
                <a:ea typeface="微软雅黑" panose="020B0503020204020204" pitchFamily="34" charset="-122"/>
              </a:rPr>
              <a:t>纯洁性的</a:t>
            </a:r>
            <a:r>
              <a:rPr lang="zh-CN" altLang="en-US" dirty="0">
                <a:latin typeface="微软雅黑" panose="020B0503020204020204" pitchFamily="34" charset="-122"/>
                <a:ea typeface="微软雅黑" panose="020B0503020204020204" pitchFamily="34" charset="-122"/>
              </a:rPr>
              <a:t>一项重大政治</a:t>
            </a:r>
            <a:r>
              <a:rPr lang="zh-CN" altLang="en-US" dirty="0" smtClean="0">
                <a:latin typeface="微软雅黑" panose="020B0503020204020204" pitchFamily="34" charset="-122"/>
                <a:ea typeface="微软雅黑" panose="020B0503020204020204" pitchFamily="34" charset="-122"/>
              </a:rPr>
              <a:t>任务，是</a:t>
            </a:r>
            <a:r>
              <a:rPr lang="zh-CN" altLang="en-US" dirty="0">
                <a:latin typeface="微软雅黑" panose="020B0503020204020204" pitchFamily="34" charset="-122"/>
                <a:ea typeface="微软雅黑" panose="020B0503020204020204" pitchFamily="34" charset="-122"/>
              </a:rPr>
              <a:t>加强党的思想政治建设的重要</a:t>
            </a:r>
            <a:r>
              <a:rPr lang="zh-CN" altLang="en-US" dirty="0" smtClean="0">
                <a:latin typeface="微软雅黑" panose="020B0503020204020204" pitchFamily="34" charset="-122"/>
                <a:ea typeface="微软雅黑" panose="020B0503020204020204" pitchFamily="34" charset="-122"/>
              </a:rPr>
              <a:t>部署。</a:t>
            </a:r>
            <a:endParaRPr lang="zh-CN" altLang="en-US"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373802" y="394849"/>
            <a:ext cx="1552544" cy="1027782"/>
            <a:chOff x="629851" y="872380"/>
            <a:chExt cx="3363249" cy="2226472"/>
          </a:xfrm>
        </p:grpSpPr>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37"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3634294" y="668221"/>
            <a:ext cx="1875413" cy="940456"/>
            <a:chOff x="3736769" y="744421"/>
            <a:chExt cx="1875413" cy="940456"/>
          </a:xfrm>
        </p:grpSpPr>
        <p:sp>
          <p:nvSpPr>
            <p:cNvPr id="3" name="菱形 2"/>
            <p:cNvSpPr/>
            <p:nvPr/>
          </p:nvSpPr>
          <p:spPr>
            <a:xfrm>
              <a:off x="3736769" y="744421"/>
              <a:ext cx="940457" cy="940456"/>
            </a:xfrm>
            <a:prstGeom prst="diamond">
              <a:avLst/>
            </a:prstGeom>
            <a:gradFill flip="none" rotWithShape="1">
              <a:gsLst>
                <a:gs pos="20000">
                  <a:schemeClr val="accent1">
                    <a:lumMod val="75000"/>
                  </a:schemeClr>
                </a:gs>
                <a:gs pos="80000">
                  <a:schemeClr val="accent1"/>
                </a:gs>
              </a:gsLst>
              <a:lin ang="13500000" scaled="1"/>
              <a:tileRect/>
            </a:gra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14" name="菱形 13"/>
            <p:cNvSpPr/>
            <p:nvPr/>
          </p:nvSpPr>
          <p:spPr>
            <a:xfrm>
              <a:off x="4671725" y="744421"/>
              <a:ext cx="940457" cy="940456"/>
            </a:xfrm>
            <a:prstGeom prst="diamond">
              <a:avLst/>
            </a:prstGeom>
            <a:gradFill flip="none" rotWithShape="1">
              <a:gsLst>
                <a:gs pos="20000">
                  <a:schemeClr val="accent1">
                    <a:lumMod val="75000"/>
                  </a:schemeClr>
                </a:gs>
                <a:gs pos="80000">
                  <a:schemeClr val="accent1"/>
                </a:gs>
              </a:gsLst>
              <a:lin ang="13500000" scaled="1"/>
              <a:tileRect/>
            </a:gra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grpSp>
      <p:sp>
        <p:nvSpPr>
          <p:cNvPr id="29" name="TextBox 14"/>
          <p:cNvSpPr txBox="1"/>
          <p:nvPr/>
        </p:nvSpPr>
        <p:spPr>
          <a:xfrm>
            <a:off x="3652252" y="802775"/>
            <a:ext cx="1839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4000" dirty="0" smtClean="0">
                <a:solidFill>
                  <a:schemeClr val="accent6">
                    <a:lumMod val="20000"/>
                    <a:lumOff val="80000"/>
                  </a:schemeClr>
                </a:solidFill>
                <a:latin typeface="方正粗黑宋简体" panose="02000000000000000000" pitchFamily="2" charset="-122"/>
                <a:ea typeface="方正粗黑宋简体" panose="02000000000000000000" pitchFamily="2" charset="-122"/>
              </a:rPr>
              <a:t>前   言</a:t>
            </a:r>
            <a:endParaRPr lang="zh-CN" altLang="en-US" sz="4000" dirty="0">
              <a:solidFill>
                <a:schemeClr val="accent6">
                  <a:lumMod val="20000"/>
                  <a:lumOff val="80000"/>
                </a:schemeClr>
              </a:solidFill>
              <a:latin typeface="方正粗黑宋简体" panose="02000000000000000000" pitchFamily="2" charset="-122"/>
              <a:ea typeface="方正粗黑宋简体" panose="02000000000000000000" pitchFamily="2" charset="-122"/>
            </a:endParaRPr>
          </a:p>
        </p:txBody>
      </p:sp>
      <p:grpSp>
        <p:nvGrpSpPr>
          <p:cNvPr id="18" name="组合 17"/>
          <p:cNvGrpSpPr/>
          <p:nvPr/>
        </p:nvGrpSpPr>
        <p:grpSpPr>
          <a:xfrm flipH="1">
            <a:off x="2207818" y="404153"/>
            <a:ext cx="1552544" cy="1027782"/>
            <a:chOff x="629851" y="872380"/>
            <a:chExt cx="3363249" cy="2226472"/>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20"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15261" y="1238671"/>
              <a:ext cx="680217" cy="603103"/>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108779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2669686" y="1440981"/>
            <a:ext cx="1189884" cy="1189884"/>
          </a:xfrm>
          <a:prstGeom prst="ellipse">
            <a:avLst/>
          </a:prstGeom>
          <a:blipFill dpi="0" rotWithShape="1">
            <a:blip r:embed="rId3" cstate="print">
              <a:extLst>
                <a:ext uri="{28A0092B-C50C-407E-A947-70E740481C1C}">
                  <a14:useLocalDpi xmlns:a14="http://schemas.microsoft.com/office/drawing/2010/main" val="0"/>
                </a:ext>
              </a:extLst>
            </a:blip>
            <a:srcRect/>
            <a:stretch>
              <a:fillRect t="-6883" b="-16321"/>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p:nvPr>
        </p:nvSpPr>
        <p:spPr/>
        <p:txBody>
          <a:bodyPr>
            <a:normAutofit lnSpcReduction="10000"/>
          </a:bodyPr>
          <a:lstStyle/>
          <a:p>
            <a:r>
              <a:rPr lang="zh-CN" altLang="en-US" dirty="0" smtClean="0"/>
              <a:t>习进平论</a:t>
            </a:r>
            <a:endParaRPr lang="zh-CN" altLang="en-US" dirty="0">
              <a:solidFill>
                <a:schemeClr val="accent1"/>
              </a:solidFill>
            </a:endParaRPr>
          </a:p>
        </p:txBody>
      </p:sp>
      <p:sp>
        <p:nvSpPr>
          <p:cNvPr id="5" name="文本占位符 4"/>
          <p:cNvSpPr>
            <a:spLocks noGrp="1"/>
          </p:cNvSpPr>
          <p:nvPr>
            <p:ph type="body" sz="quarter" idx="11"/>
          </p:nvPr>
        </p:nvSpPr>
        <p:spPr/>
        <p:txBody>
          <a:bodyPr>
            <a:normAutofit fontScale="92500" lnSpcReduction="20000"/>
          </a:bodyPr>
          <a:lstStyle/>
          <a:p>
            <a:r>
              <a:rPr lang="zh-CN" altLang="en-US" dirty="0" smtClean="0"/>
              <a:t>如何做一名合格共产党员</a:t>
            </a:r>
            <a:endParaRPr lang="zh-CN" altLang="en-US" dirty="0"/>
          </a:p>
        </p:txBody>
      </p:sp>
      <p:sp>
        <p:nvSpPr>
          <p:cNvPr id="3" name="矩形 2"/>
          <p:cNvSpPr/>
          <p:nvPr/>
        </p:nvSpPr>
        <p:spPr>
          <a:xfrm>
            <a:off x="550015" y="4008459"/>
            <a:ext cx="8125674" cy="769441"/>
          </a:xfrm>
          <a:prstGeom prst="rect">
            <a:avLst/>
          </a:prstGeom>
        </p:spPr>
        <p:txBody>
          <a:bodyPr wrap="square" lIns="0" tIns="0" rIns="0" bIns="0">
            <a:spAutoFit/>
          </a:bodyPr>
          <a:lstStyle/>
          <a:p>
            <a:pPr algn="just">
              <a:lnSpc>
                <a:spcPts val="2000"/>
              </a:lnSpc>
            </a:pPr>
            <a:r>
              <a:rPr lang="zh-CN" altLang="en-US" sz="1400" dirty="0"/>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p>
        </p:txBody>
      </p:sp>
      <p:sp>
        <p:nvSpPr>
          <p:cNvPr id="4" name="矩形 3"/>
          <p:cNvSpPr/>
          <p:nvPr/>
        </p:nvSpPr>
        <p:spPr>
          <a:xfrm>
            <a:off x="4468873" y="3248694"/>
            <a:ext cx="4206816" cy="432000"/>
          </a:xfrm>
          <a:prstGeom prst="rect">
            <a:avLst/>
          </a:prstGeom>
          <a:noFill/>
          <a:ln w="12700">
            <a:solidFill>
              <a:schemeClr val="accent1"/>
            </a:solidFill>
          </a:ln>
          <a:effectLst/>
        </p:spPr>
        <p:txBody>
          <a:bodyPr wrap="square" anchor="ctr">
            <a:noAutofit/>
          </a:bodyPr>
          <a:lstStyle/>
          <a:p>
            <a:pPr marL="540000" algn="ctr"/>
            <a:r>
              <a:rPr lang="zh-CN" altLang="en-US" sz="2000" b="1" dirty="0">
                <a:solidFill>
                  <a:schemeClr val="accent1"/>
                </a:solidFill>
              </a:rPr>
              <a:t>向榜样学习、向群众学习</a:t>
            </a:r>
          </a:p>
        </p:txBody>
      </p:sp>
      <p:sp>
        <p:nvSpPr>
          <p:cNvPr id="6" name="矩形 5"/>
          <p:cNvSpPr/>
          <p:nvPr/>
        </p:nvSpPr>
        <p:spPr>
          <a:xfrm>
            <a:off x="4468873" y="1368329"/>
            <a:ext cx="4206816" cy="432000"/>
          </a:xfrm>
          <a:prstGeom prst="rect">
            <a:avLst/>
          </a:prstGeom>
          <a:noFill/>
          <a:ln w="12700">
            <a:solidFill>
              <a:schemeClr val="accent1"/>
            </a:solidFill>
          </a:ln>
          <a:effectLst/>
        </p:spPr>
        <p:txBody>
          <a:bodyPr wrap="square" anchor="ctr">
            <a:noAutofit/>
          </a:bodyPr>
          <a:lstStyle/>
          <a:p>
            <a:pPr marL="360000" algn="ctr"/>
            <a:r>
              <a:rPr lang="zh-CN" altLang="en-US" sz="2000" b="1" dirty="0" smtClean="0">
                <a:solidFill>
                  <a:schemeClr val="accent1"/>
                </a:solidFill>
              </a:rPr>
              <a:t>遵守</a:t>
            </a:r>
            <a:r>
              <a:rPr lang="zh-CN" altLang="en-US" sz="2000" b="1" dirty="0">
                <a:solidFill>
                  <a:schemeClr val="accent1"/>
                </a:solidFill>
              </a:rPr>
              <a:t>党章、加强党性</a:t>
            </a:r>
          </a:p>
        </p:txBody>
      </p:sp>
      <p:sp>
        <p:nvSpPr>
          <p:cNvPr id="7" name="矩形 6"/>
          <p:cNvSpPr/>
          <p:nvPr/>
        </p:nvSpPr>
        <p:spPr>
          <a:xfrm>
            <a:off x="4468873" y="1995117"/>
            <a:ext cx="4206816" cy="432000"/>
          </a:xfrm>
          <a:prstGeom prst="rect">
            <a:avLst/>
          </a:prstGeom>
          <a:noFill/>
          <a:ln w="12700">
            <a:solidFill>
              <a:schemeClr val="accent1"/>
            </a:solidFill>
          </a:ln>
          <a:effectLst/>
        </p:spPr>
        <p:txBody>
          <a:bodyPr wrap="square" anchor="ctr">
            <a:noAutofit/>
          </a:bodyPr>
          <a:lstStyle/>
          <a:p>
            <a:pPr marL="360000" algn="ctr"/>
            <a:r>
              <a:rPr lang="zh-CN" altLang="en-US" sz="2000" b="1" dirty="0">
                <a:solidFill>
                  <a:schemeClr val="accent1"/>
                </a:solidFill>
              </a:rPr>
              <a:t>坚定信念、加强学习</a:t>
            </a:r>
          </a:p>
        </p:txBody>
      </p:sp>
      <p:sp>
        <p:nvSpPr>
          <p:cNvPr id="8" name="矩形 7"/>
          <p:cNvSpPr/>
          <p:nvPr/>
        </p:nvSpPr>
        <p:spPr>
          <a:xfrm>
            <a:off x="4468873" y="2621905"/>
            <a:ext cx="4206816" cy="432000"/>
          </a:xfrm>
          <a:prstGeom prst="rect">
            <a:avLst/>
          </a:prstGeom>
          <a:noFill/>
          <a:ln w="12700">
            <a:solidFill>
              <a:schemeClr val="accent1"/>
            </a:solidFill>
          </a:ln>
          <a:effectLst/>
        </p:spPr>
        <p:txBody>
          <a:bodyPr wrap="square" anchor="ctr">
            <a:noAutofit/>
          </a:bodyPr>
          <a:lstStyle/>
          <a:p>
            <a:pPr marL="360000" algn="ctr"/>
            <a:r>
              <a:rPr lang="zh-CN" altLang="en-US" sz="2000" b="1" dirty="0">
                <a:solidFill>
                  <a:schemeClr val="accent1"/>
                </a:solidFill>
              </a:rPr>
              <a:t>遵纪守法、廉洁正派</a:t>
            </a:r>
          </a:p>
        </p:txBody>
      </p:sp>
      <p:sp>
        <p:nvSpPr>
          <p:cNvPr id="12" name="TextBox 11"/>
          <p:cNvSpPr txBox="1"/>
          <p:nvPr/>
        </p:nvSpPr>
        <p:spPr>
          <a:xfrm>
            <a:off x="4580339" y="1297330"/>
            <a:ext cx="610428" cy="573998"/>
          </a:xfrm>
          <a:prstGeom prst="roundRect">
            <a:avLst/>
          </a:prstGeom>
          <a:solidFill>
            <a:schemeClr val="accent1"/>
          </a:solidFill>
          <a:ln>
            <a:noFill/>
          </a:ln>
          <a:effectLst/>
        </p:spPr>
        <p:txBody>
          <a:bodyPr wrap="square" rtlCol="0" anchor="ctr" anchorCtr="0">
            <a:noAutofit/>
          </a:bodyPr>
          <a:lstStyle/>
          <a:p>
            <a:pPr algn="ctr"/>
            <a:r>
              <a:rPr lang="zh-CN" altLang="en-US" sz="2600" b="1" dirty="0" smtClean="0">
                <a:solidFill>
                  <a:schemeClr val="bg1"/>
                </a:solidFill>
              </a:rPr>
              <a:t>要</a:t>
            </a:r>
            <a:endParaRPr lang="zh-CN" altLang="en-US" sz="2600" b="1" dirty="0">
              <a:solidFill>
                <a:schemeClr val="bg1"/>
              </a:solidFill>
            </a:endParaRPr>
          </a:p>
        </p:txBody>
      </p:sp>
      <p:sp>
        <p:nvSpPr>
          <p:cNvPr id="44" name="TextBox 43"/>
          <p:cNvSpPr txBox="1"/>
          <p:nvPr/>
        </p:nvSpPr>
        <p:spPr>
          <a:xfrm>
            <a:off x="464224" y="2049021"/>
            <a:ext cx="2199128" cy="284693"/>
          </a:xfrm>
          <a:prstGeom prst="rect">
            <a:avLst/>
          </a:prstGeom>
          <a:noFill/>
          <a:effectLst/>
        </p:spPr>
        <p:txBody>
          <a:bodyPr wrap="none" rtlCol="0">
            <a:spAutoFit/>
          </a:bodyPr>
          <a:lstStyle/>
          <a:p>
            <a:r>
              <a:rPr lang="en-US" altLang="zh-CN" sz="1250" dirty="0">
                <a:solidFill>
                  <a:schemeClr val="accent1"/>
                </a:solidFill>
                <a:latin typeface="+mj-ea"/>
                <a:ea typeface="+mj-ea"/>
              </a:rPr>
              <a:t>Communist Party of China</a:t>
            </a:r>
            <a:endParaRPr lang="zh-CN" altLang="en-US" sz="1250" dirty="0">
              <a:solidFill>
                <a:schemeClr val="accent1"/>
              </a:solidFill>
              <a:latin typeface="+mj-ea"/>
              <a:ea typeface="+mj-ea"/>
            </a:endParaRPr>
          </a:p>
        </p:txBody>
      </p:sp>
      <p:sp>
        <p:nvSpPr>
          <p:cNvPr id="43" name="TextBox 42"/>
          <p:cNvSpPr txBox="1"/>
          <p:nvPr/>
        </p:nvSpPr>
        <p:spPr>
          <a:xfrm>
            <a:off x="921000" y="1674949"/>
            <a:ext cx="1729830" cy="461665"/>
          </a:xfrm>
          <a:prstGeom prst="rect">
            <a:avLst/>
          </a:prstGeom>
          <a:noFill/>
        </p:spPr>
        <p:txBody>
          <a:bodyPr wrap="square" rtlCol="0">
            <a:spAutoFit/>
          </a:bodyPr>
          <a:lstStyle/>
          <a:p>
            <a:pPr algn="r"/>
            <a:r>
              <a:rPr lang="zh-CN" altLang="en-US" sz="2400" b="1" dirty="0" smtClean="0">
                <a:solidFill>
                  <a:schemeClr val="accent1"/>
                </a:solidFill>
                <a:latin typeface="微软雅黑" panose="020B0503020204020204" pitchFamily="34" charset="-122"/>
                <a:ea typeface="微软雅黑" panose="020B0503020204020204" pitchFamily="34" charset="-122"/>
              </a:rPr>
              <a:t>中国共产党</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pic>
        <p:nvPicPr>
          <p:cNvPr id="46"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47252" flipH="1">
            <a:off x="342704" y="1278800"/>
            <a:ext cx="1019570" cy="53482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7"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696" y="1592429"/>
            <a:ext cx="509773" cy="45198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14"/>
          <p:cNvSpPr txBox="1"/>
          <p:nvPr/>
        </p:nvSpPr>
        <p:spPr>
          <a:xfrm>
            <a:off x="536066" y="2480879"/>
            <a:ext cx="33480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6600" dirty="0"/>
              <a:t>合格</a:t>
            </a:r>
            <a:r>
              <a:rPr lang="zh-CN" altLang="en-US" sz="6600" dirty="0" smtClean="0"/>
              <a:t>党员</a:t>
            </a:r>
            <a:endParaRPr lang="zh-CN" altLang="en-US" sz="6600" dirty="0"/>
          </a:p>
        </p:txBody>
      </p:sp>
      <p:sp>
        <p:nvSpPr>
          <p:cNvPr id="70" name="矩形 69"/>
          <p:cNvSpPr/>
          <p:nvPr/>
        </p:nvSpPr>
        <p:spPr>
          <a:xfrm>
            <a:off x="557691" y="3511882"/>
            <a:ext cx="3239591" cy="92346"/>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1" name="矩形 70"/>
          <p:cNvSpPr/>
          <p:nvPr/>
        </p:nvSpPr>
        <p:spPr>
          <a:xfrm>
            <a:off x="557691" y="2321253"/>
            <a:ext cx="2015455" cy="92346"/>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TextBox 11"/>
          <p:cNvSpPr txBox="1"/>
          <p:nvPr/>
        </p:nvSpPr>
        <p:spPr>
          <a:xfrm>
            <a:off x="4580339" y="1924118"/>
            <a:ext cx="610428" cy="573998"/>
          </a:xfrm>
          <a:prstGeom prst="roundRect">
            <a:avLst/>
          </a:prstGeom>
          <a:solidFill>
            <a:schemeClr val="accent1"/>
          </a:solidFill>
          <a:ln>
            <a:noFill/>
          </a:ln>
          <a:effectLst/>
        </p:spPr>
        <p:txBody>
          <a:bodyPr wrap="square" rtlCol="0" anchor="ctr" anchorCtr="0">
            <a:noAutofit/>
          </a:bodyPr>
          <a:lstStyle/>
          <a:p>
            <a:pPr algn="ctr"/>
            <a:r>
              <a:rPr lang="zh-CN" altLang="en-US" sz="2600" b="1" dirty="0" smtClean="0">
                <a:solidFill>
                  <a:schemeClr val="bg1"/>
                </a:solidFill>
              </a:rPr>
              <a:t>要</a:t>
            </a:r>
            <a:endParaRPr lang="zh-CN" altLang="en-US" sz="2600" b="1" dirty="0">
              <a:solidFill>
                <a:schemeClr val="bg1"/>
              </a:solidFill>
            </a:endParaRPr>
          </a:p>
        </p:txBody>
      </p:sp>
      <p:sp>
        <p:nvSpPr>
          <p:cNvPr id="74" name="TextBox 11"/>
          <p:cNvSpPr txBox="1"/>
          <p:nvPr/>
        </p:nvSpPr>
        <p:spPr>
          <a:xfrm>
            <a:off x="4580339" y="2550906"/>
            <a:ext cx="610428" cy="573998"/>
          </a:xfrm>
          <a:prstGeom prst="roundRect">
            <a:avLst/>
          </a:prstGeom>
          <a:solidFill>
            <a:schemeClr val="accent1"/>
          </a:solidFill>
          <a:ln>
            <a:noFill/>
          </a:ln>
          <a:effectLst/>
        </p:spPr>
        <p:txBody>
          <a:bodyPr wrap="square" rtlCol="0" anchor="ctr" anchorCtr="0">
            <a:noAutofit/>
          </a:bodyPr>
          <a:lstStyle/>
          <a:p>
            <a:pPr algn="ctr"/>
            <a:r>
              <a:rPr lang="zh-CN" altLang="en-US" sz="2600" b="1" dirty="0" smtClean="0">
                <a:solidFill>
                  <a:schemeClr val="bg1"/>
                </a:solidFill>
              </a:rPr>
              <a:t>要</a:t>
            </a:r>
            <a:endParaRPr lang="zh-CN" altLang="en-US" sz="2600" b="1" dirty="0">
              <a:solidFill>
                <a:schemeClr val="bg1"/>
              </a:solidFill>
            </a:endParaRPr>
          </a:p>
        </p:txBody>
      </p:sp>
      <p:sp>
        <p:nvSpPr>
          <p:cNvPr id="75" name="TextBox 11"/>
          <p:cNvSpPr txBox="1"/>
          <p:nvPr/>
        </p:nvSpPr>
        <p:spPr>
          <a:xfrm>
            <a:off x="4580339" y="3177695"/>
            <a:ext cx="610428" cy="573998"/>
          </a:xfrm>
          <a:prstGeom prst="roundRect">
            <a:avLst/>
          </a:prstGeom>
          <a:solidFill>
            <a:schemeClr val="accent1"/>
          </a:solidFill>
          <a:ln>
            <a:noFill/>
          </a:ln>
          <a:effectLst/>
        </p:spPr>
        <p:txBody>
          <a:bodyPr wrap="square" rtlCol="0" anchor="ctr" anchorCtr="0">
            <a:noAutofit/>
          </a:bodyPr>
          <a:lstStyle/>
          <a:p>
            <a:pPr algn="ctr"/>
            <a:r>
              <a:rPr lang="zh-CN" altLang="en-US" sz="2600" b="1" dirty="0" smtClean="0">
                <a:solidFill>
                  <a:schemeClr val="bg1"/>
                </a:solidFill>
              </a:rPr>
              <a:t>要</a:t>
            </a:r>
            <a:endParaRPr lang="zh-CN" altLang="en-US" sz="2600" b="1" dirty="0">
              <a:solidFill>
                <a:schemeClr val="bg1"/>
              </a:solidFill>
            </a:endParaRPr>
          </a:p>
        </p:txBody>
      </p:sp>
    </p:spTree>
    <p:extLst>
      <p:ext uri="{BB962C8B-B14F-4D97-AF65-F5344CB8AC3E}">
        <p14:creationId xmlns:p14="http://schemas.microsoft.com/office/powerpoint/2010/main" val="6769476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a:t>习进平论</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如何做一名合格</a:t>
            </a:r>
            <a:r>
              <a:rPr lang="zh-CN" altLang="en-US" dirty="0" smtClean="0"/>
              <a:t>共产党员</a:t>
            </a:r>
            <a:endParaRPr lang="zh-CN" altLang="en-US" dirty="0"/>
          </a:p>
        </p:txBody>
      </p:sp>
      <p:sp>
        <p:nvSpPr>
          <p:cNvPr id="95" name="矩形 94"/>
          <p:cNvSpPr/>
          <p:nvPr/>
        </p:nvSpPr>
        <p:spPr>
          <a:xfrm>
            <a:off x="5461500" y="1529892"/>
            <a:ext cx="3214188" cy="492443"/>
          </a:xfrm>
          <a:prstGeom prst="rect">
            <a:avLst/>
          </a:prstGeom>
          <a:noFill/>
          <a:ln>
            <a:noFill/>
          </a:ln>
          <a:effectLst/>
        </p:spPr>
        <p:txBody>
          <a:bodyPr wrap="square">
            <a:spAutoFit/>
          </a:bodyPr>
          <a:lstStyle/>
          <a:p>
            <a:pPr algn="ctr"/>
            <a:r>
              <a:rPr lang="zh-CN" altLang="en-US" sz="2600" dirty="0" smtClean="0"/>
              <a:t>遵守党章  加强</a:t>
            </a:r>
            <a:r>
              <a:rPr lang="zh-CN" altLang="en-US" sz="2600" dirty="0"/>
              <a:t>党性</a:t>
            </a:r>
          </a:p>
        </p:txBody>
      </p:sp>
      <p:sp>
        <p:nvSpPr>
          <p:cNvPr id="98" name="TextBox 97"/>
          <p:cNvSpPr txBox="1"/>
          <p:nvPr/>
        </p:nvSpPr>
        <p:spPr>
          <a:xfrm>
            <a:off x="4832840"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400" b="1" dirty="0" smtClean="0">
                <a:solidFill>
                  <a:schemeClr val="bg1"/>
                </a:solidFill>
              </a:rPr>
              <a:t>要</a:t>
            </a:r>
            <a:endParaRPr lang="zh-CN" altLang="en-US" sz="2800" b="1" dirty="0">
              <a:solidFill>
                <a:schemeClr val="bg1"/>
              </a:solidFill>
            </a:endParaRPr>
          </a:p>
        </p:txBody>
      </p:sp>
      <p:sp>
        <p:nvSpPr>
          <p:cNvPr id="105" name="TextBox 104"/>
          <p:cNvSpPr txBox="1"/>
          <p:nvPr/>
        </p:nvSpPr>
        <p:spPr>
          <a:xfrm>
            <a:off x="4204180"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员</a:t>
            </a:r>
            <a:endParaRPr lang="zh-CN" altLang="en-US" sz="2800" b="1" dirty="0">
              <a:solidFill>
                <a:schemeClr val="bg1"/>
              </a:solidFill>
            </a:endParaRPr>
          </a:p>
        </p:txBody>
      </p:sp>
      <p:sp>
        <p:nvSpPr>
          <p:cNvPr id="111" name="TextBox 110"/>
          <p:cNvSpPr txBox="1"/>
          <p:nvPr/>
        </p:nvSpPr>
        <p:spPr>
          <a:xfrm>
            <a:off x="3575521"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党</a:t>
            </a:r>
            <a:endParaRPr lang="zh-CN" altLang="en-US" sz="2800" b="1" dirty="0">
              <a:solidFill>
                <a:schemeClr val="bg1"/>
              </a:solidFill>
            </a:endParaRPr>
          </a:p>
        </p:txBody>
      </p:sp>
      <p:sp>
        <p:nvSpPr>
          <p:cNvPr id="35" name="矩形 34"/>
          <p:cNvSpPr/>
          <p:nvPr/>
        </p:nvSpPr>
        <p:spPr>
          <a:xfrm>
            <a:off x="3563888" y="2522716"/>
            <a:ext cx="5111800" cy="1264642"/>
          </a:xfrm>
          <a:prstGeom prst="rect">
            <a:avLst/>
          </a:prstGeom>
        </p:spPr>
        <p:txBody>
          <a:bodyPr wrap="square" lIns="0" tIns="0" rIns="0" bIns="0">
            <a:spAutoFit/>
          </a:bodyPr>
          <a:lstStyle/>
          <a:p>
            <a:pPr algn="just">
              <a:lnSpc>
                <a:spcPts val="2000"/>
              </a:lnSpc>
            </a:pPr>
            <a:r>
              <a:rPr lang="zh-CN" altLang="en-US" sz="1400" dirty="0"/>
              <a:t>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r>
              <a:rPr lang="zh-CN" altLang="en-US" sz="1400" dirty="0" smtClean="0"/>
              <a:t>。</a:t>
            </a:r>
            <a:r>
              <a:rPr lang="zh-CN" altLang="en-US" sz="1400" dirty="0"/>
              <a:t>  </a:t>
            </a:r>
          </a:p>
        </p:txBody>
      </p:sp>
      <p:sp>
        <p:nvSpPr>
          <p:cNvPr id="36" name="矩形 35"/>
          <p:cNvSpPr/>
          <p:nvPr/>
        </p:nvSpPr>
        <p:spPr>
          <a:xfrm>
            <a:off x="3563888" y="2176615"/>
            <a:ext cx="5112568" cy="72000"/>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63889" y="4086364"/>
            <a:ext cx="5111800" cy="371336"/>
          </a:xfrm>
          <a:prstGeom prst="rect">
            <a:avLst/>
          </a:prstGeom>
          <a:solidFill>
            <a:schemeClr val="tx1">
              <a:lumMod val="65000"/>
              <a:lumOff val="35000"/>
            </a:schemeClr>
          </a:solidFill>
        </p:spPr>
        <p:txBody>
          <a:bodyPr wrap="square" lIns="0" tIns="0" rIns="0" bIns="0" anchor="ctr">
            <a:noAutofit/>
          </a:bodyPr>
          <a:lstStyle/>
          <a:p>
            <a:pPr algn="r"/>
            <a:r>
              <a:rPr lang="en-US" altLang="zh-CN" sz="1400" dirty="0">
                <a:solidFill>
                  <a:schemeClr val="bg1"/>
                </a:solidFill>
              </a:rPr>
              <a:t>——2012</a:t>
            </a:r>
            <a:r>
              <a:rPr lang="zh-CN" altLang="en-US" sz="1400" dirty="0">
                <a:solidFill>
                  <a:schemeClr val="bg1"/>
                </a:solidFill>
              </a:rPr>
              <a:t>年</a:t>
            </a:r>
            <a:r>
              <a:rPr lang="en-US" altLang="zh-CN" sz="1400" dirty="0">
                <a:solidFill>
                  <a:schemeClr val="bg1"/>
                </a:solidFill>
              </a:rPr>
              <a:t>11</a:t>
            </a:r>
            <a:r>
              <a:rPr lang="zh-CN" altLang="en-US" sz="1400" dirty="0">
                <a:solidFill>
                  <a:schemeClr val="bg1"/>
                </a:solidFill>
              </a:rPr>
              <a:t>月</a:t>
            </a:r>
            <a:r>
              <a:rPr lang="en-US" altLang="zh-CN" sz="1400" dirty="0">
                <a:solidFill>
                  <a:schemeClr val="bg1"/>
                </a:solidFill>
              </a:rPr>
              <a:t>16</a:t>
            </a:r>
            <a:r>
              <a:rPr lang="zh-CN" altLang="en-US" sz="1400" dirty="0">
                <a:solidFill>
                  <a:schemeClr val="bg1"/>
                </a:solidFill>
              </a:rPr>
              <a:t>日</a:t>
            </a:r>
            <a:r>
              <a:rPr lang="en-US" altLang="zh-CN" sz="1400" dirty="0">
                <a:solidFill>
                  <a:schemeClr val="bg1"/>
                </a:solidFill>
              </a:rPr>
              <a:t>《</a:t>
            </a:r>
            <a:r>
              <a:rPr lang="zh-CN" altLang="en-US" sz="1400" dirty="0">
                <a:solidFill>
                  <a:schemeClr val="bg1"/>
                </a:solidFill>
              </a:rPr>
              <a:t>认真学习党章　严格遵守党章</a:t>
            </a:r>
            <a:r>
              <a:rPr lang="en-US" altLang="zh-CN" sz="1400" dirty="0">
                <a:solidFill>
                  <a:schemeClr val="bg1"/>
                </a:solidFill>
              </a:rPr>
              <a:t>》</a:t>
            </a:r>
          </a:p>
        </p:txBody>
      </p:sp>
      <p:grpSp>
        <p:nvGrpSpPr>
          <p:cNvPr id="24" name="组合 23"/>
          <p:cNvGrpSpPr/>
          <p:nvPr/>
        </p:nvGrpSpPr>
        <p:grpSpPr>
          <a:xfrm>
            <a:off x="417951" y="2098174"/>
            <a:ext cx="2391484" cy="1625401"/>
            <a:chOff x="417951" y="2098174"/>
            <a:chExt cx="2391484" cy="1625401"/>
          </a:xfrm>
        </p:grpSpPr>
        <p:sp>
          <p:nvSpPr>
            <p:cNvPr id="28" name="矩形 27"/>
            <p:cNvSpPr/>
            <p:nvPr/>
          </p:nvSpPr>
          <p:spPr>
            <a:xfrm>
              <a:off x="1533378" y="2149455"/>
              <a:ext cx="1276057" cy="584775"/>
            </a:xfrm>
            <a:prstGeom prst="rect">
              <a:avLst/>
            </a:prstGeom>
            <a:effectLst/>
          </p:spPr>
          <p:txBody>
            <a:bodyPr wrap="square" lIns="0" tIns="0" rIns="0" bIns="0">
              <a:spAutoFit/>
            </a:bodyPr>
            <a:lstStyle/>
            <a:p>
              <a:pPr algn="dist"/>
              <a:r>
                <a:rPr lang="zh-CN" altLang="en-US" b="1" dirty="0">
                  <a:solidFill>
                    <a:srgbClr val="000000"/>
                  </a:solidFill>
                  <a:latin typeface="+mj-ea"/>
                  <a:ea typeface="+mj-ea"/>
                </a:rPr>
                <a:t>习进</a:t>
              </a:r>
              <a:r>
                <a:rPr lang="zh-CN" altLang="en-US" b="1" dirty="0" smtClean="0">
                  <a:solidFill>
                    <a:srgbClr val="000000"/>
                  </a:solidFill>
                  <a:latin typeface="+mj-ea"/>
                  <a:ea typeface="+mj-ea"/>
                </a:rPr>
                <a:t>平 </a:t>
              </a:r>
              <a:r>
                <a:rPr lang="zh-CN" altLang="en-US" sz="3800" dirty="0" smtClean="0">
                  <a:solidFill>
                    <a:schemeClr val="accent1"/>
                  </a:solidFill>
                  <a:latin typeface="方正粗黑宋简体" panose="02000000000000000000" pitchFamily="2" charset="-122"/>
                  <a:ea typeface="方正粗黑宋简体" panose="02000000000000000000" pitchFamily="2" charset="-122"/>
                </a:rPr>
                <a:t>论</a:t>
              </a:r>
              <a:endParaRPr lang="zh-CN" altLang="en-US" sz="3800" dirty="0">
                <a:solidFill>
                  <a:schemeClr val="accent1"/>
                </a:solidFill>
                <a:latin typeface="方正粗黑宋简体" panose="02000000000000000000" pitchFamily="2" charset="-122"/>
                <a:ea typeface="方正粗黑宋简体" panose="02000000000000000000" pitchFamily="2" charset="-122"/>
              </a:endParaRPr>
            </a:p>
          </p:txBody>
        </p:sp>
        <p:sp>
          <p:nvSpPr>
            <p:cNvPr id="29" name="椭圆 28"/>
            <p:cNvSpPr/>
            <p:nvPr/>
          </p:nvSpPr>
          <p:spPr>
            <a:xfrm>
              <a:off x="505100" y="2145607"/>
              <a:ext cx="925942" cy="925942"/>
            </a:xfrm>
            <a:prstGeom prst="ellipse">
              <a:avLst/>
            </a:prstGeom>
            <a:blipFill dpi="0" rotWithShape="1">
              <a:blip r:embed="rId3" cstate="print">
                <a:extLst>
                  <a:ext uri="{28A0092B-C50C-407E-A947-70E740481C1C}">
                    <a14:useLocalDpi xmlns:a14="http://schemas.microsoft.com/office/drawing/2010/main" val="0"/>
                  </a:ext>
                </a:extLst>
              </a:blip>
              <a:srcRect/>
              <a:stretch>
                <a:fillRect t="-6883" b="-16321"/>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2"/>
            <p:cNvSpPr txBox="1"/>
            <p:nvPr/>
          </p:nvSpPr>
          <p:spPr>
            <a:xfrm>
              <a:off x="1430000" y="2787304"/>
              <a:ext cx="1360218" cy="307777"/>
            </a:xfrm>
            <a:prstGeom prst="rect">
              <a:avLst/>
            </a:prstGeom>
            <a:noFill/>
          </p:spPr>
          <p:txBody>
            <a:bodyPr wrap="square" lIns="0" tIns="0" rIns="0" bIns="0" rtlCol="0">
              <a:spAutoFit/>
            </a:bodyPr>
            <a:lstStyle/>
            <a:p>
              <a:pPr algn="r"/>
              <a:r>
                <a:rPr lang="zh-CN" altLang="en-US" sz="2000" dirty="0" smtClean="0">
                  <a:solidFill>
                    <a:schemeClr val="accent1"/>
                  </a:solidFill>
                  <a:latin typeface="微软雅黑" panose="020B0503020204020204" pitchFamily="34" charset="-122"/>
                  <a:ea typeface="微软雅黑" panose="020B0503020204020204" pitchFamily="34" charset="-122"/>
                </a:rPr>
                <a:t>如何做一名</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34" name="TextBox 14"/>
            <p:cNvSpPr txBox="1"/>
            <p:nvPr/>
          </p:nvSpPr>
          <p:spPr>
            <a:xfrm>
              <a:off x="417951" y="3118024"/>
              <a:ext cx="23914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3200" dirty="0" smtClean="0">
                  <a:latin typeface="+mj-ea"/>
                  <a:ea typeface="+mj-ea"/>
                </a:rPr>
                <a:t>合格共产党员</a:t>
              </a:r>
              <a:endParaRPr lang="zh-CN" altLang="en-US" sz="3200" dirty="0">
                <a:latin typeface="+mj-ea"/>
                <a:ea typeface="+mj-ea"/>
              </a:endParaRPr>
            </a:p>
          </p:txBody>
        </p:sp>
        <p:cxnSp>
          <p:nvCxnSpPr>
            <p:cNvPr id="5" name="直接连接符 4"/>
            <p:cNvCxnSpPr/>
            <p:nvPr/>
          </p:nvCxnSpPr>
          <p:spPr>
            <a:xfrm>
              <a:off x="1570079" y="2725509"/>
              <a:ext cx="1197446"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71267" y="3723575"/>
              <a:ext cx="229625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507050" y="2213534"/>
              <a:ext cx="7778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260065" y="2489276"/>
              <a:ext cx="58856" cy="58854"/>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667" y="2098174"/>
              <a:ext cx="1020808" cy="102080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p:nvCxnSpPr>
        <p:spPr>
          <a:xfrm>
            <a:off x="3152628" y="1348008"/>
            <a:ext cx="0" cy="3291840"/>
          </a:xfrm>
          <a:prstGeom prst="line">
            <a:avLst/>
          </a:prstGeom>
          <a:ln w="9525">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2548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a:t>习进平论</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如何做一名合格</a:t>
            </a:r>
            <a:r>
              <a:rPr lang="zh-CN" altLang="en-US" dirty="0" smtClean="0"/>
              <a:t>共产党员</a:t>
            </a:r>
            <a:endParaRPr lang="zh-CN" altLang="en-US" dirty="0"/>
          </a:p>
        </p:txBody>
      </p:sp>
      <p:sp>
        <p:nvSpPr>
          <p:cNvPr id="29" name="矩形 28"/>
          <p:cNvSpPr/>
          <p:nvPr/>
        </p:nvSpPr>
        <p:spPr>
          <a:xfrm>
            <a:off x="5461500" y="1486350"/>
            <a:ext cx="3214188" cy="492443"/>
          </a:xfrm>
          <a:prstGeom prst="rect">
            <a:avLst/>
          </a:prstGeom>
          <a:noFill/>
          <a:ln>
            <a:noFill/>
          </a:ln>
          <a:effectLst/>
        </p:spPr>
        <p:txBody>
          <a:bodyPr wrap="square">
            <a:spAutoFit/>
          </a:bodyPr>
          <a:lstStyle/>
          <a:p>
            <a:pPr algn="ctr"/>
            <a:r>
              <a:rPr lang="zh-CN" altLang="en-US" sz="2600" dirty="0"/>
              <a:t>坚定信念 </a:t>
            </a:r>
            <a:r>
              <a:rPr lang="zh-CN" altLang="en-US" sz="2600" dirty="0" smtClean="0"/>
              <a:t> 加强</a:t>
            </a:r>
            <a:r>
              <a:rPr lang="zh-CN" altLang="en-US" sz="2600" dirty="0"/>
              <a:t>学习</a:t>
            </a:r>
          </a:p>
        </p:txBody>
      </p:sp>
      <p:sp>
        <p:nvSpPr>
          <p:cNvPr id="30" name="TextBox 97"/>
          <p:cNvSpPr txBox="1"/>
          <p:nvPr/>
        </p:nvSpPr>
        <p:spPr>
          <a:xfrm>
            <a:off x="4832840" y="1436241"/>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400" b="1" dirty="0" smtClean="0">
                <a:solidFill>
                  <a:schemeClr val="bg1"/>
                </a:solidFill>
              </a:rPr>
              <a:t>要</a:t>
            </a:r>
            <a:endParaRPr lang="zh-CN" altLang="en-US" sz="2800" b="1" dirty="0">
              <a:solidFill>
                <a:schemeClr val="bg1"/>
              </a:solidFill>
            </a:endParaRPr>
          </a:p>
        </p:txBody>
      </p:sp>
      <p:sp>
        <p:nvSpPr>
          <p:cNvPr id="31" name="TextBox 104"/>
          <p:cNvSpPr txBox="1"/>
          <p:nvPr/>
        </p:nvSpPr>
        <p:spPr>
          <a:xfrm>
            <a:off x="4204180" y="1436241"/>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员</a:t>
            </a:r>
            <a:endParaRPr lang="zh-CN" altLang="en-US" sz="2800" b="1" dirty="0">
              <a:solidFill>
                <a:schemeClr val="bg1"/>
              </a:solidFill>
            </a:endParaRPr>
          </a:p>
        </p:txBody>
      </p:sp>
      <p:sp>
        <p:nvSpPr>
          <p:cNvPr id="32" name="TextBox 110"/>
          <p:cNvSpPr txBox="1"/>
          <p:nvPr/>
        </p:nvSpPr>
        <p:spPr>
          <a:xfrm>
            <a:off x="3575521" y="1436241"/>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党</a:t>
            </a:r>
            <a:endParaRPr lang="zh-CN" altLang="en-US" sz="2800" b="1" dirty="0">
              <a:solidFill>
                <a:schemeClr val="bg1"/>
              </a:solidFill>
            </a:endParaRPr>
          </a:p>
        </p:txBody>
      </p:sp>
      <p:sp>
        <p:nvSpPr>
          <p:cNvPr id="33" name="矩形 32"/>
          <p:cNvSpPr/>
          <p:nvPr/>
        </p:nvSpPr>
        <p:spPr>
          <a:xfrm>
            <a:off x="3563888" y="2359353"/>
            <a:ext cx="5111800" cy="1615827"/>
          </a:xfrm>
          <a:prstGeom prst="rect">
            <a:avLst/>
          </a:prstGeom>
        </p:spPr>
        <p:txBody>
          <a:bodyPr wrap="square" lIns="0" tIns="0" rIns="0" bIns="0">
            <a:spAutoFit/>
          </a:bodyPr>
          <a:lstStyle/>
          <a:p>
            <a:pPr algn="just">
              <a:lnSpc>
                <a:spcPts val="1800"/>
              </a:lnSpc>
            </a:pPr>
            <a:r>
              <a:rPr lang="zh-CN" altLang="en-US" sz="1400" dirty="0"/>
              <a:t>我们党在中国这样一个有着</a:t>
            </a:r>
            <a:r>
              <a:rPr lang="en-US" altLang="zh-CN" sz="1400" dirty="0"/>
              <a:t>13</a:t>
            </a:r>
            <a:r>
              <a:rPr lang="zh-CN" altLang="en-US" sz="1400" dirty="0"/>
              <a:t>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p>
        </p:txBody>
      </p:sp>
      <p:sp>
        <p:nvSpPr>
          <p:cNvPr id="34" name="矩形 33"/>
          <p:cNvSpPr/>
          <p:nvPr/>
        </p:nvSpPr>
        <p:spPr>
          <a:xfrm>
            <a:off x="3563888" y="2133073"/>
            <a:ext cx="5112568" cy="72000"/>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563889" y="4112384"/>
            <a:ext cx="5111800" cy="371336"/>
          </a:xfrm>
          <a:prstGeom prst="rect">
            <a:avLst/>
          </a:prstGeom>
          <a:solidFill>
            <a:schemeClr val="tx1">
              <a:lumMod val="65000"/>
              <a:lumOff val="35000"/>
            </a:schemeClr>
          </a:solidFill>
        </p:spPr>
        <p:txBody>
          <a:bodyPr wrap="square" lIns="0" tIns="0" rIns="108000" bIns="0" anchor="ctr">
            <a:noAutofit/>
          </a:bodyPr>
          <a:lstStyle/>
          <a:p>
            <a:pPr algn="r"/>
            <a:r>
              <a:rPr lang="en-US" altLang="zh-CN" sz="1400" dirty="0">
                <a:solidFill>
                  <a:schemeClr val="bg1"/>
                </a:solidFill>
              </a:rPr>
              <a:t>——2013</a:t>
            </a:r>
            <a:r>
              <a:rPr lang="zh-CN" altLang="en-US" sz="1400" dirty="0">
                <a:solidFill>
                  <a:schemeClr val="bg1"/>
                </a:solidFill>
              </a:rPr>
              <a:t>年</a:t>
            </a:r>
            <a:r>
              <a:rPr lang="en-US" altLang="zh-CN" sz="1400" dirty="0">
                <a:solidFill>
                  <a:schemeClr val="bg1"/>
                </a:solidFill>
              </a:rPr>
              <a:t>12</a:t>
            </a:r>
            <a:r>
              <a:rPr lang="zh-CN" altLang="en-US" sz="1400" dirty="0">
                <a:solidFill>
                  <a:schemeClr val="bg1"/>
                </a:solidFill>
              </a:rPr>
              <a:t>月</a:t>
            </a:r>
            <a:r>
              <a:rPr lang="en-US" altLang="zh-CN" sz="1400" dirty="0">
                <a:solidFill>
                  <a:schemeClr val="bg1"/>
                </a:solidFill>
              </a:rPr>
              <a:t>3</a:t>
            </a:r>
            <a:r>
              <a:rPr lang="zh-CN" altLang="en-US" sz="1400" dirty="0">
                <a:solidFill>
                  <a:schemeClr val="bg1"/>
                </a:solidFill>
              </a:rPr>
              <a:t>日在中央政治局集体学习时的讲话</a:t>
            </a:r>
            <a:endParaRPr lang="en-US" altLang="zh-CN" sz="1400" dirty="0">
              <a:solidFill>
                <a:schemeClr val="bg1"/>
              </a:solidFill>
            </a:endParaRPr>
          </a:p>
        </p:txBody>
      </p:sp>
      <p:grpSp>
        <p:nvGrpSpPr>
          <p:cNvPr id="39" name="组合 38"/>
          <p:cNvGrpSpPr/>
          <p:nvPr/>
        </p:nvGrpSpPr>
        <p:grpSpPr>
          <a:xfrm>
            <a:off x="417951" y="2098174"/>
            <a:ext cx="2391484" cy="1625401"/>
            <a:chOff x="417951" y="2098174"/>
            <a:chExt cx="2391484" cy="1625401"/>
          </a:xfrm>
        </p:grpSpPr>
        <p:sp>
          <p:nvSpPr>
            <p:cNvPr id="40" name="矩形 39"/>
            <p:cNvSpPr/>
            <p:nvPr/>
          </p:nvSpPr>
          <p:spPr>
            <a:xfrm>
              <a:off x="1533378" y="2149455"/>
              <a:ext cx="1276057" cy="584775"/>
            </a:xfrm>
            <a:prstGeom prst="rect">
              <a:avLst/>
            </a:prstGeom>
            <a:effectLst/>
          </p:spPr>
          <p:txBody>
            <a:bodyPr wrap="square" lIns="0" tIns="0" rIns="0" bIns="0">
              <a:spAutoFit/>
            </a:bodyPr>
            <a:lstStyle/>
            <a:p>
              <a:pPr algn="dist"/>
              <a:r>
                <a:rPr lang="zh-CN" altLang="en-US" b="1" dirty="0">
                  <a:solidFill>
                    <a:srgbClr val="000000"/>
                  </a:solidFill>
                  <a:latin typeface="+mj-ea"/>
                  <a:ea typeface="+mj-ea"/>
                </a:rPr>
                <a:t>习进</a:t>
              </a:r>
              <a:r>
                <a:rPr lang="zh-CN" altLang="en-US" b="1" dirty="0" smtClean="0">
                  <a:solidFill>
                    <a:srgbClr val="000000"/>
                  </a:solidFill>
                  <a:latin typeface="+mj-ea"/>
                  <a:ea typeface="+mj-ea"/>
                </a:rPr>
                <a:t>平 </a:t>
              </a:r>
              <a:r>
                <a:rPr lang="zh-CN" altLang="en-US" sz="3800" dirty="0" smtClean="0">
                  <a:solidFill>
                    <a:schemeClr val="accent1"/>
                  </a:solidFill>
                  <a:latin typeface="方正粗黑宋简体" panose="02000000000000000000" pitchFamily="2" charset="-122"/>
                  <a:ea typeface="方正粗黑宋简体" panose="02000000000000000000" pitchFamily="2" charset="-122"/>
                </a:rPr>
                <a:t>论</a:t>
              </a:r>
              <a:endParaRPr lang="zh-CN" altLang="en-US" sz="3800" dirty="0">
                <a:solidFill>
                  <a:schemeClr val="accent1"/>
                </a:solidFill>
                <a:latin typeface="方正粗黑宋简体" panose="02000000000000000000" pitchFamily="2" charset="-122"/>
                <a:ea typeface="方正粗黑宋简体" panose="02000000000000000000" pitchFamily="2" charset="-122"/>
              </a:endParaRPr>
            </a:p>
          </p:txBody>
        </p:sp>
        <p:sp>
          <p:nvSpPr>
            <p:cNvPr id="41" name="椭圆 40"/>
            <p:cNvSpPr/>
            <p:nvPr/>
          </p:nvSpPr>
          <p:spPr>
            <a:xfrm>
              <a:off x="505100" y="2145607"/>
              <a:ext cx="925942" cy="925942"/>
            </a:xfrm>
            <a:prstGeom prst="ellipse">
              <a:avLst/>
            </a:prstGeom>
            <a:blipFill dpi="0" rotWithShape="1">
              <a:blip r:embed="rId3" cstate="print">
                <a:extLst>
                  <a:ext uri="{28A0092B-C50C-407E-A947-70E740481C1C}">
                    <a14:useLocalDpi xmlns:a14="http://schemas.microsoft.com/office/drawing/2010/main" val="0"/>
                  </a:ext>
                </a:extLst>
              </a:blip>
              <a:srcRect/>
              <a:stretch>
                <a:fillRect t="-6883" b="-16321"/>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2"/>
            <p:cNvSpPr txBox="1"/>
            <p:nvPr/>
          </p:nvSpPr>
          <p:spPr>
            <a:xfrm>
              <a:off x="1430000" y="2787304"/>
              <a:ext cx="1360218" cy="307777"/>
            </a:xfrm>
            <a:prstGeom prst="rect">
              <a:avLst/>
            </a:prstGeom>
            <a:noFill/>
          </p:spPr>
          <p:txBody>
            <a:bodyPr wrap="square" lIns="0" tIns="0" rIns="0" bIns="0" rtlCol="0">
              <a:spAutoFit/>
            </a:bodyPr>
            <a:lstStyle/>
            <a:p>
              <a:pPr algn="r"/>
              <a:r>
                <a:rPr lang="zh-CN" altLang="en-US" sz="2000" dirty="0" smtClean="0">
                  <a:solidFill>
                    <a:schemeClr val="accent1"/>
                  </a:solidFill>
                  <a:latin typeface="微软雅黑" panose="020B0503020204020204" pitchFamily="34" charset="-122"/>
                  <a:ea typeface="微软雅黑" panose="020B0503020204020204" pitchFamily="34" charset="-122"/>
                </a:rPr>
                <a:t>如何做一名</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417951" y="3118024"/>
              <a:ext cx="23914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3200" dirty="0" smtClean="0">
                  <a:latin typeface="+mj-ea"/>
                  <a:ea typeface="+mj-ea"/>
                </a:rPr>
                <a:t>合格共产党员</a:t>
              </a:r>
              <a:endParaRPr lang="zh-CN" altLang="en-US" sz="3200" dirty="0">
                <a:latin typeface="+mj-ea"/>
                <a:ea typeface="+mj-ea"/>
              </a:endParaRPr>
            </a:p>
          </p:txBody>
        </p:sp>
        <p:cxnSp>
          <p:nvCxnSpPr>
            <p:cNvPr id="44" name="直接连接符 43"/>
            <p:cNvCxnSpPr/>
            <p:nvPr/>
          </p:nvCxnSpPr>
          <p:spPr>
            <a:xfrm>
              <a:off x="1570079" y="2725509"/>
              <a:ext cx="1197446"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71267" y="3723575"/>
              <a:ext cx="229625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507050" y="2213534"/>
              <a:ext cx="7778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260065" y="2489276"/>
              <a:ext cx="58856" cy="58854"/>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57667" y="2098174"/>
              <a:ext cx="1020808" cy="102080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 name="直接连接符 48"/>
          <p:cNvCxnSpPr/>
          <p:nvPr/>
        </p:nvCxnSpPr>
        <p:spPr>
          <a:xfrm>
            <a:off x="3152628" y="1348008"/>
            <a:ext cx="0" cy="3291840"/>
          </a:xfrm>
          <a:prstGeom prst="line">
            <a:avLst/>
          </a:prstGeom>
          <a:ln w="9525">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5332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a:t>习进平论</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如何做一名合格</a:t>
            </a:r>
            <a:r>
              <a:rPr lang="zh-CN" altLang="en-US" dirty="0" smtClean="0"/>
              <a:t>共产党员</a:t>
            </a:r>
            <a:endParaRPr lang="zh-CN" altLang="en-US" dirty="0"/>
          </a:p>
        </p:txBody>
      </p:sp>
      <p:sp>
        <p:nvSpPr>
          <p:cNvPr id="29" name="矩形 28"/>
          <p:cNvSpPr/>
          <p:nvPr/>
        </p:nvSpPr>
        <p:spPr>
          <a:xfrm>
            <a:off x="5461500" y="1529892"/>
            <a:ext cx="3214188" cy="492443"/>
          </a:xfrm>
          <a:prstGeom prst="rect">
            <a:avLst/>
          </a:prstGeom>
          <a:noFill/>
          <a:ln>
            <a:noFill/>
          </a:ln>
          <a:effectLst/>
        </p:spPr>
        <p:txBody>
          <a:bodyPr wrap="square">
            <a:spAutoFit/>
          </a:bodyPr>
          <a:lstStyle/>
          <a:p>
            <a:pPr algn="ctr"/>
            <a:r>
              <a:rPr lang="zh-CN" altLang="en-US" sz="2600" dirty="0" smtClean="0"/>
              <a:t>遵纪守法  廉洁</a:t>
            </a:r>
            <a:r>
              <a:rPr lang="zh-CN" altLang="en-US" sz="2600" dirty="0"/>
              <a:t>正派</a:t>
            </a:r>
          </a:p>
        </p:txBody>
      </p:sp>
      <p:sp>
        <p:nvSpPr>
          <p:cNvPr id="30" name="TextBox 97"/>
          <p:cNvSpPr txBox="1"/>
          <p:nvPr/>
        </p:nvSpPr>
        <p:spPr>
          <a:xfrm>
            <a:off x="4832840"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400" b="1" dirty="0" smtClean="0">
                <a:solidFill>
                  <a:schemeClr val="bg1"/>
                </a:solidFill>
              </a:rPr>
              <a:t>要</a:t>
            </a:r>
            <a:endParaRPr lang="zh-CN" altLang="en-US" sz="2800" b="1" dirty="0">
              <a:solidFill>
                <a:schemeClr val="bg1"/>
              </a:solidFill>
            </a:endParaRPr>
          </a:p>
        </p:txBody>
      </p:sp>
      <p:sp>
        <p:nvSpPr>
          <p:cNvPr id="31" name="TextBox 104"/>
          <p:cNvSpPr txBox="1"/>
          <p:nvPr/>
        </p:nvSpPr>
        <p:spPr>
          <a:xfrm>
            <a:off x="4204180"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员</a:t>
            </a:r>
            <a:endParaRPr lang="zh-CN" altLang="en-US" sz="2800" b="1" dirty="0">
              <a:solidFill>
                <a:schemeClr val="bg1"/>
              </a:solidFill>
            </a:endParaRPr>
          </a:p>
        </p:txBody>
      </p:sp>
      <p:sp>
        <p:nvSpPr>
          <p:cNvPr id="32" name="TextBox 110"/>
          <p:cNvSpPr txBox="1"/>
          <p:nvPr/>
        </p:nvSpPr>
        <p:spPr>
          <a:xfrm>
            <a:off x="3575521"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党</a:t>
            </a:r>
            <a:endParaRPr lang="zh-CN" altLang="en-US" sz="2800" b="1" dirty="0">
              <a:solidFill>
                <a:schemeClr val="bg1"/>
              </a:solidFill>
            </a:endParaRPr>
          </a:p>
        </p:txBody>
      </p:sp>
      <p:sp>
        <p:nvSpPr>
          <p:cNvPr id="33" name="矩形 32"/>
          <p:cNvSpPr/>
          <p:nvPr/>
        </p:nvSpPr>
        <p:spPr>
          <a:xfrm>
            <a:off x="3563888" y="2522716"/>
            <a:ext cx="5111800" cy="1264642"/>
          </a:xfrm>
          <a:prstGeom prst="rect">
            <a:avLst/>
          </a:prstGeom>
        </p:spPr>
        <p:txBody>
          <a:bodyPr wrap="square" lIns="0" tIns="0" rIns="0" bIns="0">
            <a:spAutoFit/>
          </a:bodyPr>
          <a:lstStyle/>
          <a:p>
            <a:pPr algn="just">
              <a:lnSpc>
                <a:spcPts val="2000"/>
              </a:lnSpc>
            </a:pPr>
            <a:r>
              <a:rPr lang="zh-CN" altLang="en-US" sz="1400" dirty="0"/>
              <a:t>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r>
              <a:rPr lang="zh-CN" altLang="en-US" sz="1400" dirty="0" smtClean="0"/>
              <a:t>。</a:t>
            </a:r>
            <a:r>
              <a:rPr lang="zh-CN" altLang="en-US" sz="1400" dirty="0"/>
              <a:t>  </a:t>
            </a:r>
          </a:p>
        </p:txBody>
      </p:sp>
      <p:sp>
        <p:nvSpPr>
          <p:cNvPr id="34" name="矩形 33"/>
          <p:cNvSpPr/>
          <p:nvPr/>
        </p:nvSpPr>
        <p:spPr>
          <a:xfrm>
            <a:off x="3563888" y="2176615"/>
            <a:ext cx="5112568" cy="72000"/>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563889" y="4086364"/>
            <a:ext cx="5111800" cy="371336"/>
          </a:xfrm>
          <a:prstGeom prst="rect">
            <a:avLst/>
          </a:prstGeom>
          <a:solidFill>
            <a:schemeClr val="tx1">
              <a:lumMod val="65000"/>
              <a:lumOff val="35000"/>
            </a:schemeClr>
          </a:solidFill>
        </p:spPr>
        <p:txBody>
          <a:bodyPr wrap="square" lIns="0" tIns="0" rIns="36000" bIns="0" anchor="ctr">
            <a:noAutofit/>
          </a:bodyPr>
          <a:lstStyle/>
          <a:p>
            <a:pPr algn="r"/>
            <a:r>
              <a:rPr lang="en-US" altLang="zh-CN" sz="1200" dirty="0">
                <a:solidFill>
                  <a:schemeClr val="bg1"/>
                </a:solidFill>
              </a:rPr>
              <a:t>——2015</a:t>
            </a:r>
            <a:r>
              <a:rPr lang="zh-CN" altLang="en-US" sz="1200" dirty="0">
                <a:solidFill>
                  <a:schemeClr val="bg1"/>
                </a:solidFill>
              </a:rPr>
              <a:t>年</a:t>
            </a:r>
            <a:r>
              <a:rPr lang="en-US" altLang="zh-CN" sz="1200" dirty="0">
                <a:solidFill>
                  <a:schemeClr val="bg1"/>
                </a:solidFill>
              </a:rPr>
              <a:t>1</a:t>
            </a:r>
            <a:r>
              <a:rPr lang="zh-CN" altLang="en-US" sz="1200" dirty="0">
                <a:solidFill>
                  <a:schemeClr val="bg1"/>
                </a:solidFill>
              </a:rPr>
              <a:t>月</a:t>
            </a:r>
            <a:r>
              <a:rPr lang="en-US" altLang="zh-CN" sz="1200" dirty="0">
                <a:solidFill>
                  <a:schemeClr val="bg1"/>
                </a:solidFill>
              </a:rPr>
              <a:t>12</a:t>
            </a:r>
            <a:r>
              <a:rPr lang="zh-CN" altLang="en-US" sz="1200" dirty="0">
                <a:solidFill>
                  <a:schemeClr val="bg1"/>
                </a:solidFill>
              </a:rPr>
              <a:t>日，同中央党校第一期县委书记研修班学员座谈时的讲话</a:t>
            </a:r>
          </a:p>
        </p:txBody>
      </p:sp>
      <p:grpSp>
        <p:nvGrpSpPr>
          <p:cNvPr id="39" name="组合 38"/>
          <p:cNvGrpSpPr/>
          <p:nvPr/>
        </p:nvGrpSpPr>
        <p:grpSpPr>
          <a:xfrm>
            <a:off x="417951" y="2098174"/>
            <a:ext cx="2391484" cy="1625401"/>
            <a:chOff x="417951" y="2098174"/>
            <a:chExt cx="2391484" cy="1625401"/>
          </a:xfrm>
        </p:grpSpPr>
        <p:sp>
          <p:nvSpPr>
            <p:cNvPr id="40" name="矩形 39"/>
            <p:cNvSpPr/>
            <p:nvPr/>
          </p:nvSpPr>
          <p:spPr>
            <a:xfrm>
              <a:off x="1533378" y="2149455"/>
              <a:ext cx="1276057" cy="584775"/>
            </a:xfrm>
            <a:prstGeom prst="rect">
              <a:avLst/>
            </a:prstGeom>
            <a:effectLst/>
          </p:spPr>
          <p:txBody>
            <a:bodyPr wrap="square" lIns="0" tIns="0" rIns="0" bIns="0">
              <a:spAutoFit/>
            </a:bodyPr>
            <a:lstStyle/>
            <a:p>
              <a:pPr algn="dist"/>
              <a:r>
                <a:rPr lang="zh-CN" altLang="en-US" b="1" dirty="0">
                  <a:solidFill>
                    <a:srgbClr val="000000"/>
                  </a:solidFill>
                  <a:latin typeface="+mj-ea"/>
                  <a:ea typeface="+mj-ea"/>
                </a:rPr>
                <a:t>习进</a:t>
              </a:r>
              <a:r>
                <a:rPr lang="zh-CN" altLang="en-US" b="1" dirty="0" smtClean="0">
                  <a:solidFill>
                    <a:srgbClr val="000000"/>
                  </a:solidFill>
                  <a:latin typeface="+mj-ea"/>
                  <a:ea typeface="+mj-ea"/>
                </a:rPr>
                <a:t>平 </a:t>
              </a:r>
              <a:r>
                <a:rPr lang="zh-CN" altLang="en-US" sz="3800" dirty="0" smtClean="0">
                  <a:solidFill>
                    <a:schemeClr val="accent1"/>
                  </a:solidFill>
                  <a:latin typeface="方正粗黑宋简体" panose="02000000000000000000" pitchFamily="2" charset="-122"/>
                  <a:ea typeface="方正粗黑宋简体" panose="02000000000000000000" pitchFamily="2" charset="-122"/>
                </a:rPr>
                <a:t>论</a:t>
              </a:r>
              <a:endParaRPr lang="zh-CN" altLang="en-US" sz="3800" dirty="0">
                <a:solidFill>
                  <a:schemeClr val="accent1"/>
                </a:solidFill>
                <a:latin typeface="方正粗黑宋简体" panose="02000000000000000000" pitchFamily="2" charset="-122"/>
                <a:ea typeface="方正粗黑宋简体" panose="02000000000000000000" pitchFamily="2" charset="-122"/>
              </a:endParaRPr>
            </a:p>
          </p:txBody>
        </p:sp>
        <p:sp>
          <p:nvSpPr>
            <p:cNvPr id="41" name="椭圆 40"/>
            <p:cNvSpPr/>
            <p:nvPr/>
          </p:nvSpPr>
          <p:spPr>
            <a:xfrm>
              <a:off x="505100" y="2145607"/>
              <a:ext cx="925942" cy="925942"/>
            </a:xfrm>
            <a:prstGeom prst="ellipse">
              <a:avLst/>
            </a:prstGeom>
            <a:blipFill dpi="0" rotWithShape="1">
              <a:blip r:embed="rId3" cstate="print">
                <a:extLst>
                  <a:ext uri="{28A0092B-C50C-407E-A947-70E740481C1C}">
                    <a14:useLocalDpi xmlns:a14="http://schemas.microsoft.com/office/drawing/2010/main" val="0"/>
                  </a:ext>
                </a:extLst>
              </a:blip>
              <a:srcRect/>
              <a:stretch>
                <a:fillRect t="-6883" b="-16321"/>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2"/>
            <p:cNvSpPr txBox="1"/>
            <p:nvPr/>
          </p:nvSpPr>
          <p:spPr>
            <a:xfrm>
              <a:off x="1430000" y="2787304"/>
              <a:ext cx="1360218" cy="307777"/>
            </a:xfrm>
            <a:prstGeom prst="rect">
              <a:avLst/>
            </a:prstGeom>
            <a:noFill/>
          </p:spPr>
          <p:txBody>
            <a:bodyPr wrap="square" lIns="0" tIns="0" rIns="0" bIns="0" rtlCol="0">
              <a:spAutoFit/>
            </a:bodyPr>
            <a:lstStyle/>
            <a:p>
              <a:pPr algn="r"/>
              <a:r>
                <a:rPr lang="zh-CN" altLang="en-US" sz="2000" dirty="0" smtClean="0">
                  <a:solidFill>
                    <a:schemeClr val="accent1"/>
                  </a:solidFill>
                  <a:latin typeface="微软雅黑" panose="020B0503020204020204" pitchFamily="34" charset="-122"/>
                  <a:ea typeface="微软雅黑" panose="020B0503020204020204" pitchFamily="34" charset="-122"/>
                </a:rPr>
                <a:t>如何做一名</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417951" y="3118024"/>
              <a:ext cx="23914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3200" dirty="0" smtClean="0">
                  <a:latin typeface="+mj-ea"/>
                  <a:ea typeface="+mj-ea"/>
                </a:rPr>
                <a:t>合格共产党员</a:t>
              </a:r>
              <a:endParaRPr lang="zh-CN" altLang="en-US" sz="3200" dirty="0">
                <a:latin typeface="+mj-ea"/>
                <a:ea typeface="+mj-ea"/>
              </a:endParaRPr>
            </a:p>
          </p:txBody>
        </p:sp>
        <p:cxnSp>
          <p:nvCxnSpPr>
            <p:cNvPr id="44" name="直接连接符 43"/>
            <p:cNvCxnSpPr/>
            <p:nvPr/>
          </p:nvCxnSpPr>
          <p:spPr>
            <a:xfrm>
              <a:off x="1570079" y="2725509"/>
              <a:ext cx="1197446"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71267" y="3723575"/>
              <a:ext cx="229625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507050" y="2213534"/>
              <a:ext cx="7778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260065" y="2489276"/>
              <a:ext cx="58856" cy="58854"/>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57667" y="2098174"/>
              <a:ext cx="1020808" cy="102080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 name="直接连接符 48"/>
          <p:cNvCxnSpPr/>
          <p:nvPr/>
        </p:nvCxnSpPr>
        <p:spPr>
          <a:xfrm>
            <a:off x="3152628" y="1348008"/>
            <a:ext cx="0" cy="3291840"/>
          </a:xfrm>
          <a:prstGeom prst="line">
            <a:avLst/>
          </a:prstGeom>
          <a:ln w="9525">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9149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lnSpcReduction="10000"/>
          </a:bodyPr>
          <a:lstStyle/>
          <a:p>
            <a:r>
              <a:rPr lang="zh-CN" altLang="en-US" dirty="0"/>
              <a:t>习进平论</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如何做一名合格</a:t>
            </a:r>
            <a:r>
              <a:rPr lang="zh-CN" altLang="en-US" dirty="0" smtClean="0"/>
              <a:t>共产党员</a:t>
            </a:r>
            <a:endParaRPr lang="zh-CN" altLang="en-US" dirty="0"/>
          </a:p>
        </p:txBody>
      </p:sp>
      <p:sp>
        <p:nvSpPr>
          <p:cNvPr id="35" name="矩形 34"/>
          <p:cNvSpPr/>
          <p:nvPr/>
        </p:nvSpPr>
        <p:spPr>
          <a:xfrm>
            <a:off x="10188624" y="2698343"/>
            <a:ext cx="5563964" cy="239746"/>
          </a:xfrm>
          <a:prstGeom prst="rect">
            <a:avLst/>
          </a:prstGeom>
        </p:spPr>
        <p:txBody>
          <a:bodyPr wrap="square" lIns="0" tIns="0" rIns="0" bIns="0">
            <a:spAutoFit/>
          </a:bodyPr>
          <a:lstStyle/>
          <a:p>
            <a:pPr algn="just">
              <a:lnSpc>
                <a:spcPts val="2000"/>
              </a:lnSpc>
            </a:pPr>
            <a:r>
              <a:rPr lang="zh-CN" altLang="en-US" sz="1400" dirty="0" smtClean="0"/>
              <a:t>    </a:t>
            </a:r>
            <a:endParaRPr lang="zh-CN" altLang="en-US" sz="1400" dirty="0"/>
          </a:p>
        </p:txBody>
      </p:sp>
      <p:sp>
        <p:nvSpPr>
          <p:cNvPr id="29" name="矩形 28"/>
          <p:cNvSpPr/>
          <p:nvPr/>
        </p:nvSpPr>
        <p:spPr>
          <a:xfrm>
            <a:off x="5452110" y="1529892"/>
            <a:ext cx="3347268" cy="461665"/>
          </a:xfrm>
          <a:prstGeom prst="rect">
            <a:avLst/>
          </a:prstGeom>
          <a:noFill/>
          <a:ln>
            <a:noFill/>
          </a:ln>
          <a:effectLst/>
        </p:spPr>
        <p:txBody>
          <a:bodyPr wrap="square">
            <a:spAutoFit/>
          </a:bodyPr>
          <a:lstStyle/>
          <a:p>
            <a:pPr algn="ctr"/>
            <a:r>
              <a:rPr lang="zh-CN" altLang="en-US" sz="2400" dirty="0"/>
              <a:t>向榜样</a:t>
            </a:r>
            <a:r>
              <a:rPr lang="zh-CN" altLang="en-US" sz="2400" dirty="0" smtClean="0"/>
              <a:t>学习 向</a:t>
            </a:r>
            <a:r>
              <a:rPr lang="zh-CN" altLang="en-US" sz="2400" dirty="0"/>
              <a:t>群众学习</a:t>
            </a:r>
          </a:p>
        </p:txBody>
      </p:sp>
      <p:sp>
        <p:nvSpPr>
          <p:cNvPr id="30" name="TextBox 97"/>
          <p:cNvSpPr txBox="1"/>
          <p:nvPr/>
        </p:nvSpPr>
        <p:spPr>
          <a:xfrm>
            <a:off x="4832840"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400" b="1" dirty="0" smtClean="0">
                <a:solidFill>
                  <a:schemeClr val="bg1"/>
                </a:solidFill>
              </a:rPr>
              <a:t>要</a:t>
            </a:r>
            <a:endParaRPr lang="zh-CN" altLang="en-US" sz="2800" b="1" dirty="0">
              <a:solidFill>
                <a:schemeClr val="bg1"/>
              </a:solidFill>
            </a:endParaRPr>
          </a:p>
        </p:txBody>
      </p:sp>
      <p:sp>
        <p:nvSpPr>
          <p:cNvPr id="31" name="TextBox 104"/>
          <p:cNvSpPr txBox="1"/>
          <p:nvPr/>
        </p:nvSpPr>
        <p:spPr>
          <a:xfrm>
            <a:off x="4204180"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员</a:t>
            </a:r>
            <a:endParaRPr lang="zh-CN" altLang="en-US" sz="2800" b="1" dirty="0">
              <a:solidFill>
                <a:schemeClr val="bg1"/>
              </a:solidFill>
            </a:endParaRPr>
          </a:p>
        </p:txBody>
      </p:sp>
      <p:sp>
        <p:nvSpPr>
          <p:cNvPr id="32" name="TextBox 110"/>
          <p:cNvSpPr txBox="1"/>
          <p:nvPr/>
        </p:nvSpPr>
        <p:spPr>
          <a:xfrm>
            <a:off x="3575521" y="1479783"/>
            <a:ext cx="592660" cy="592660"/>
          </a:xfrm>
          <a:prstGeom prst="rect">
            <a:avLst/>
          </a:prstGeom>
          <a:solidFill>
            <a:schemeClr val="accent1"/>
          </a:solidFill>
          <a:ln>
            <a:solidFill>
              <a:schemeClr val="accent1"/>
            </a:solidFill>
          </a:ln>
          <a:effectLst/>
        </p:spPr>
        <p:txBody>
          <a:bodyPr wrap="square" rtlCol="0" anchor="ctr" anchorCtr="0">
            <a:noAutofit/>
          </a:bodyPr>
          <a:lstStyle/>
          <a:p>
            <a:pPr algn="ctr"/>
            <a:r>
              <a:rPr lang="zh-CN" altLang="en-US" sz="2800" b="1" dirty="0" smtClean="0">
                <a:solidFill>
                  <a:schemeClr val="bg1"/>
                </a:solidFill>
              </a:rPr>
              <a:t>党</a:t>
            </a:r>
            <a:endParaRPr lang="zh-CN" altLang="en-US" sz="2800" b="1" dirty="0">
              <a:solidFill>
                <a:schemeClr val="bg1"/>
              </a:solidFill>
            </a:endParaRPr>
          </a:p>
        </p:txBody>
      </p:sp>
      <p:sp>
        <p:nvSpPr>
          <p:cNvPr id="33" name="矩形 32"/>
          <p:cNvSpPr/>
          <p:nvPr/>
        </p:nvSpPr>
        <p:spPr>
          <a:xfrm>
            <a:off x="3563888" y="2522716"/>
            <a:ext cx="5111800" cy="1264642"/>
          </a:xfrm>
          <a:prstGeom prst="rect">
            <a:avLst/>
          </a:prstGeom>
        </p:spPr>
        <p:txBody>
          <a:bodyPr wrap="square" lIns="0" tIns="0" rIns="0" bIns="0">
            <a:spAutoFit/>
          </a:bodyPr>
          <a:lstStyle/>
          <a:p>
            <a:pPr algn="just">
              <a:lnSpc>
                <a:spcPts val="2000"/>
              </a:lnSpc>
            </a:pPr>
            <a:r>
              <a:rPr lang="zh-CN" altLang="en-US" sz="1400" dirty="0"/>
              <a:t>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a:t>
            </a:r>
            <a:r>
              <a:rPr lang="zh-CN" altLang="en-US" sz="1400" dirty="0" smtClean="0"/>
              <a:t>。</a:t>
            </a:r>
            <a:r>
              <a:rPr lang="zh-CN" altLang="en-US" sz="1400" dirty="0"/>
              <a:t>  </a:t>
            </a:r>
          </a:p>
        </p:txBody>
      </p:sp>
      <p:sp>
        <p:nvSpPr>
          <p:cNvPr id="34" name="矩形 33"/>
          <p:cNvSpPr/>
          <p:nvPr/>
        </p:nvSpPr>
        <p:spPr>
          <a:xfrm>
            <a:off x="3563888" y="2176615"/>
            <a:ext cx="5112568" cy="72000"/>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563889" y="4086364"/>
            <a:ext cx="5111800" cy="371336"/>
          </a:xfrm>
          <a:prstGeom prst="rect">
            <a:avLst/>
          </a:prstGeom>
          <a:solidFill>
            <a:schemeClr val="tx1">
              <a:lumMod val="65000"/>
              <a:lumOff val="35000"/>
            </a:schemeClr>
          </a:solidFill>
        </p:spPr>
        <p:txBody>
          <a:bodyPr wrap="square" lIns="0" tIns="0" rIns="108000" bIns="0" anchor="ctr">
            <a:noAutofit/>
          </a:bodyPr>
          <a:lstStyle/>
          <a:p>
            <a:pPr algn="r"/>
            <a:r>
              <a:rPr lang="en-US" altLang="zh-CN" sz="1400" dirty="0">
                <a:solidFill>
                  <a:schemeClr val="bg1"/>
                </a:solidFill>
              </a:rPr>
              <a:t>——2014</a:t>
            </a:r>
            <a:r>
              <a:rPr lang="zh-CN" altLang="en-US" sz="1400" dirty="0">
                <a:solidFill>
                  <a:schemeClr val="bg1"/>
                </a:solidFill>
              </a:rPr>
              <a:t>年</a:t>
            </a:r>
            <a:r>
              <a:rPr lang="en-US" altLang="zh-CN" sz="1400" dirty="0">
                <a:solidFill>
                  <a:schemeClr val="bg1"/>
                </a:solidFill>
              </a:rPr>
              <a:t>5</a:t>
            </a:r>
            <a:r>
              <a:rPr lang="zh-CN" altLang="en-US" sz="1400" dirty="0">
                <a:solidFill>
                  <a:schemeClr val="bg1"/>
                </a:solidFill>
              </a:rPr>
              <a:t>月</a:t>
            </a:r>
            <a:r>
              <a:rPr lang="en-US" altLang="zh-CN" sz="1400" dirty="0">
                <a:solidFill>
                  <a:schemeClr val="bg1"/>
                </a:solidFill>
              </a:rPr>
              <a:t>9</a:t>
            </a:r>
            <a:r>
              <a:rPr lang="zh-CN" altLang="en-US" sz="1400" dirty="0">
                <a:solidFill>
                  <a:schemeClr val="bg1"/>
                </a:solidFill>
              </a:rPr>
              <a:t>日至</a:t>
            </a:r>
            <a:r>
              <a:rPr lang="en-US" altLang="zh-CN" sz="1400" dirty="0">
                <a:solidFill>
                  <a:schemeClr val="bg1"/>
                </a:solidFill>
              </a:rPr>
              <a:t>10</a:t>
            </a:r>
            <a:r>
              <a:rPr lang="zh-CN" altLang="en-US" sz="1400" dirty="0">
                <a:solidFill>
                  <a:schemeClr val="bg1"/>
                </a:solidFill>
              </a:rPr>
              <a:t>日在河南省考察调研时的讲话</a:t>
            </a:r>
          </a:p>
        </p:txBody>
      </p:sp>
      <p:grpSp>
        <p:nvGrpSpPr>
          <p:cNvPr id="39" name="组合 38"/>
          <p:cNvGrpSpPr/>
          <p:nvPr/>
        </p:nvGrpSpPr>
        <p:grpSpPr>
          <a:xfrm>
            <a:off x="417951" y="2098174"/>
            <a:ext cx="2391484" cy="1625401"/>
            <a:chOff x="417951" y="2098174"/>
            <a:chExt cx="2391484" cy="1625401"/>
          </a:xfrm>
        </p:grpSpPr>
        <p:sp>
          <p:nvSpPr>
            <p:cNvPr id="40" name="矩形 39"/>
            <p:cNvSpPr/>
            <p:nvPr/>
          </p:nvSpPr>
          <p:spPr>
            <a:xfrm>
              <a:off x="1533378" y="2149455"/>
              <a:ext cx="1276057" cy="584775"/>
            </a:xfrm>
            <a:prstGeom prst="rect">
              <a:avLst/>
            </a:prstGeom>
            <a:effectLst/>
          </p:spPr>
          <p:txBody>
            <a:bodyPr wrap="square" lIns="0" tIns="0" rIns="0" bIns="0">
              <a:spAutoFit/>
            </a:bodyPr>
            <a:lstStyle/>
            <a:p>
              <a:pPr algn="dist"/>
              <a:r>
                <a:rPr lang="zh-CN" altLang="en-US" b="1" dirty="0">
                  <a:solidFill>
                    <a:srgbClr val="000000"/>
                  </a:solidFill>
                  <a:latin typeface="+mj-ea"/>
                  <a:ea typeface="+mj-ea"/>
                </a:rPr>
                <a:t>习进</a:t>
              </a:r>
              <a:r>
                <a:rPr lang="zh-CN" altLang="en-US" b="1" dirty="0" smtClean="0">
                  <a:solidFill>
                    <a:srgbClr val="000000"/>
                  </a:solidFill>
                  <a:latin typeface="+mj-ea"/>
                  <a:ea typeface="+mj-ea"/>
                </a:rPr>
                <a:t>平 </a:t>
              </a:r>
              <a:r>
                <a:rPr lang="zh-CN" altLang="en-US" sz="3800" dirty="0" smtClean="0">
                  <a:solidFill>
                    <a:schemeClr val="accent1"/>
                  </a:solidFill>
                  <a:latin typeface="方正粗黑宋简体" panose="02000000000000000000" pitchFamily="2" charset="-122"/>
                  <a:ea typeface="方正粗黑宋简体" panose="02000000000000000000" pitchFamily="2" charset="-122"/>
                </a:rPr>
                <a:t>论</a:t>
              </a:r>
              <a:endParaRPr lang="zh-CN" altLang="en-US" sz="3800" dirty="0">
                <a:solidFill>
                  <a:schemeClr val="accent1"/>
                </a:solidFill>
                <a:latin typeface="方正粗黑宋简体" panose="02000000000000000000" pitchFamily="2" charset="-122"/>
                <a:ea typeface="方正粗黑宋简体" panose="02000000000000000000" pitchFamily="2" charset="-122"/>
              </a:endParaRPr>
            </a:p>
          </p:txBody>
        </p:sp>
        <p:sp>
          <p:nvSpPr>
            <p:cNvPr id="41" name="椭圆 40"/>
            <p:cNvSpPr/>
            <p:nvPr/>
          </p:nvSpPr>
          <p:spPr>
            <a:xfrm>
              <a:off x="505100" y="2145607"/>
              <a:ext cx="925942" cy="925942"/>
            </a:xfrm>
            <a:prstGeom prst="ellipse">
              <a:avLst/>
            </a:prstGeom>
            <a:blipFill dpi="0" rotWithShape="1">
              <a:blip r:embed="rId3" cstate="print">
                <a:extLst>
                  <a:ext uri="{28A0092B-C50C-407E-A947-70E740481C1C}">
                    <a14:useLocalDpi xmlns:a14="http://schemas.microsoft.com/office/drawing/2010/main" val="0"/>
                  </a:ext>
                </a:extLst>
              </a:blip>
              <a:srcRect/>
              <a:stretch>
                <a:fillRect t="-6883" b="-16321"/>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2"/>
            <p:cNvSpPr txBox="1"/>
            <p:nvPr/>
          </p:nvSpPr>
          <p:spPr>
            <a:xfrm>
              <a:off x="1430000" y="2787304"/>
              <a:ext cx="1360218" cy="307777"/>
            </a:xfrm>
            <a:prstGeom prst="rect">
              <a:avLst/>
            </a:prstGeom>
            <a:noFill/>
          </p:spPr>
          <p:txBody>
            <a:bodyPr wrap="square" lIns="0" tIns="0" rIns="0" bIns="0" rtlCol="0">
              <a:spAutoFit/>
            </a:bodyPr>
            <a:lstStyle/>
            <a:p>
              <a:pPr algn="r"/>
              <a:r>
                <a:rPr lang="zh-CN" altLang="en-US" sz="2000" dirty="0" smtClean="0">
                  <a:solidFill>
                    <a:schemeClr val="accent1"/>
                  </a:solidFill>
                  <a:latin typeface="微软雅黑" panose="020B0503020204020204" pitchFamily="34" charset="-122"/>
                  <a:ea typeface="微软雅黑" panose="020B0503020204020204" pitchFamily="34" charset="-122"/>
                </a:rPr>
                <a:t>如何做一名</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417951" y="3118024"/>
              <a:ext cx="23914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3200" dirty="0" smtClean="0">
                  <a:latin typeface="+mj-ea"/>
                  <a:ea typeface="+mj-ea"/>
                </a:rPr>
                <a:t>合格共产党员</a:t>
              </a:r>
              <a:endParaRPr lang="zh-CN" altLang="en-US" sz="3200" dirty="0">
                <a:latin typeface="+mj-ea"/>
                <a:ea typeface="+mj-ea"/>
              </a:endParaRPr>
            </a:p>
          </p:txBody>
        </p:sp>
        <p:cxnSp>
          <p:nvCxnSpPr>
            <p:cNvPr id="44" name="直接连接符 43"/>
            <p:cNvCxnSpPr/>
            <p:nvPr/>
          </p:nvCxnSpPr>
          <p:spPr>
            <a:xfrm>
              <a:off x="1570079" y="2725509"/>
              <a:ext cx="1197446"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71267" y="3723575"/>
              <a:ext cx="229625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507050" y="2213534"/>
              <a:ext cx="7778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260065" y="2489276"/>
              <a:ext cx="58856" cy="58854"/>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57667" y="2098174"/>
              <a:ext cx="1020808" cy="102080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 name="直接连接符 48"/>
          <p:cNvCxnSpPr/>
          <p:nvPr/>
        </p:nvCxnSpPr>
        <p:spPr>
          <a:xfrm>
            <a:off x="3152628" y="1348008"/>
            <a:ext cx="0" cy="3291840"/>
          </a:xfrm>
          <a:prstGeom prst="line">
            <a:avLst/>
          </a:prstGeom>
          <a:ln w="9525">
            <a:solidFill>
              <a:schemeClr val="tx1">
                <a:lumMod val="65000"/>
                <a:lumOff val="3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7230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rotWithShape="1">
          <a:blip r:embed="rId3" cstate="print">
            <a:extLst>
              <a:ext uri="{28A0092B-C50C-407E-A947-70E740481C1C}">
                <a14:useLocalDpi xmlns:a14="http://schemas.microsoft.com/office/drawing/2010/main" val="0"/>
              </a:ext>
            </a:extLst>
          </a:blip>
          <a:srcRect b="11101"/>
          <a:stretch/>
        </p:blipFill>
        <p:spPr>
          <a:xfrm>
            <a:off x="116611" y="3217553"/>
            <a:ext cx="9027389" cy="1802469"/>
          </a:xfrm>
          <a:prstGeom prst="rect">
            <a:avLst/>
          </a:prstGeom>
          <a:noFill/>
        </p:spPr>
      </p:pic>
      <p:sp>
        <p:nvSpPr>
          <p:cNvPr id="64" name="矩形 63"/>
          <p:cNvSpPr/>
          <p:nvPr/>
        </p:nvSpPr>
        <p:spPr>
          <a:xfrm>
            <a:off x="0" y="5019681"/>
            <a:ext cx="9144000" cy="12381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0633396">
            <a:off x="3987608" y="497618"/>
            <a:ext cx="1721320" cy="1139512"/>
            <a:chOff x="629851" y="872380"/>
            <a:chExt cx="3363249" cy="2226472"/>
          </a:xfrm>
        </p:grpSpPr>
        <p:pic>
          <p:nvPicPr>
            <p:cNvPr id="72" name="图片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51" y="872380"/>
              <a:ext cx="3363249" cy="2226472"/>
            </a:xfrm>
            <a:prstGeom prst="rect">
              <a:avLst/>
            </a:prstGeom>
          </p:spPr>
        </p:pic>
        <p:pic>
          <p:nvPicPr>
            <p:cNvPr id="73"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5893" y="1238671"/>
              <a:ext cx="680218" cy="60310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77" name="TextBox 14"/>
          <p:cNvSpPr txBox="1"/>
          <p:nvPr/>
        </p:nvSpPr>
        <p:spPr>
          <a:xfrm>
            <a:off x="1735570" y="1439654"/>
            <a:ext cx="567286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10500" dirty="0" smtClean="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rPr>
              <a:t>感谢聆听</a:t>
            </a:r>
            <a:endParaRPr lang="zh-CN" altLang="en-US" sz="10500" dirty="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endParaRPr>
          </a:p>
        </p:txBody>
      </p:sp>
      <p:cxnSp>
        <p:nvCxnSpPr>
          <p:cNvPr id="84" name="直接连接符 83"/>
          <p:cNvCxnSpPr/>
          <p:nvPr/>
        </p:nvCxnSpPr>
        <p:spPr>
          <a:xfrm>
            <a:off x="1995267" y="3108521"/>
            <a:ext cx="16623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3741194" y="2816134"/>
            <a:ext cx="1636212" cy="584775"/>
          </a:xfrm>
          <a:prstGeom prst="rect">
            <a:avLst/>
          </a:prstGeom>
          <a:noFill/>
          <a:ln>
            <a:noFill/>
          </a:ln>
          <a:effectLst/>
        </p:spPr>
        <p:txBody>
          <a:bodyPr wrap="square">
            <a:spAutoFit/>
          </a:bodyPr>
          <a:lstStyle/>
          <a:p>
            <a:pPr algn="ctr"/>
            <a:r>
              <a:rPr lang="en-US" altLang="zh-CN" sz="3200" dirty="0" smtClean="0"/>
              <a:t>THANKS</a:t>
            </a:r>
            <a:endParaRPr lang="zh-CN" altLang="en-US" sz="3200" dirty="0"/>
          </a:p>
        </p:txBody>
      </p:sp>
      <p:cxnSp>
        <p:nvCxnSpPr>
          <p:cNvPr id="88" name="直接连接符 87"/>
          <p:cNvCxnSpPr/>
          <p:nvPr/>
        </p:nvCxnSpPr>
        <p:spPr>
          <a:xfrm>
            <a:off x="5424267" y="3108521"/>
            <a:ext cx="16623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747170"/>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77"/>
                                        </p:tgtEl>
                                        <p:attrNameLst>
                                          <p:attrName>style.visibility</p:attrName>
                                        </p:attrNameLst>
                                      </p:cBhvr>
                                      <p:to>
                                        <p:strVal val="visible"/>
                                      </p:to>
                                    </p:set>
                                    <p:anim calcmode="lin" valueType="num">
                                      <p:cBhvr>
                                        <p:cTn id="7" dur="650" fill="hold"/>
                                        <p:tgtEl>
                                          <p:spTgt spid="77"/>
                                        </p:tgtEl>
                                        <p:attrNameLst>
                                          <p:attrName>ppt_w</p:attrName>
                                        </p:attrNameLst>
                                      </p:cBhvr>
                                      <p:tavLst>
                                        <p:tav tm="0">
                                          <p:val>
                                            <p:fltVal val="0"/>
                                          </p:val>
                                        </p:tav>
                                        <p:tav tm="100000">
                                          <p:val>
                                            <p:strVal val="#ppt_w"/>
                                          </p:val>
                                        </p:tav>
                                      </p:tavLst>
                                    </p:anim>
                                    <p:anim calcmode="lin" valueType="num">
                                      <p:cBhvr>
                                        <p:cTn id="8" dur="650" fill="hold"/>
                                        <p:tgtEl>
                                          <p:spTgt spid="77"/>
                                        </p:tgtEl>
                                        <p:attrNameLst>
                                          <p:attrName>ppt_h</p:attrName>
                                        </p:attrNameLst>
                                      </p:cBhvr>
                                      <p:tavLst>
                                        <p:tav tm="0">
                                          <p:val>
                                            <p:fltVal val="0"/>
                                          </p:val>
                                        </p:tav>
                                        <p:tav tm="100000">
                                          <p:val>
                                            <p:strVal val="#ppt_h"/>
                                          </p:val>
                                        </p:tav>
                                      </p:tavLst>
                                    </p:anim>
                                    <p:animEffect transition="in" filter="fade">
                                      <p:cBhvr>
                                        <p:cTn id="9" dur="650"/>
                                        <p:tgtEl>
                                          <p:spTgt spid="77"/>
                                        </p:tgtEl>
                                      </p:cBhvr>
                                    </p:animEffect>
                                    <p:anim calcmode="lin" valueType="num">
                                      <p:cBhvr>
                                        <p:cTn id="10" dur="650" fill="hold"/>
                                        <p:tgtEl>
                                          <p:spTgt spid="77"/>
                                        </p:tgtEl>
                                        <p:attrNameLst>
                                          <p:attrName>ppt_x</p:attrName>
                                        </p:attrNameLst>
                                      </p:cBhvr>
                                      <p:tavLst>
                                        <p:tav tm="0">
                                          <p:val>
                                            <p:fltVal val="0.5"/>
                                          </p:val>
                                        </p:tav>
                                        <p:tav tm="100000">
                                          <p:val>
                                            <p:strVal val="#ppt_x"/>
                                          </p:val>
                                        </p:tav>
                                      </p:tavLst>
                                    </p:anim>
                                    <p:anim calcmode="lin" valueType="num">
                                      <p:cBhvr>
                                        <p:cTn id="11" dur="650" fill="hold"/>
                                        <p:tgtEl>
                                          <p:spTgt spid="77"/>
                                        </p:tgtEl>
                                        <p:attrNameLst>
                                          <p:attrName>ppt_y</p:attrName>
                                        </p:attrNameLst>
                                      </p:cBhvr>
                                      <p:tavLst>
                                        <p:tav tm="0">
                                          <p:val>
                                            <p:fltVal val="0.5"/>
                                          </p:val>
                                        </p:tav>
                                        <p:tav tm="100000">
                                          <p:val>
                                            <p:strVal val="#ppt_y"/>
                                          </p:val>
                                        </p:tav>
                                      </p:tavLst>
                                    </p:anim>
                                  </p:childTnLst>
                                </p:cTn>
                              </p:par>
                            </p:childTnLst>
                          </p:cTn>
                        </p:par>
                        <p:par>
                          <p:cTn id="12" fill="hold">
                            <p:stCondLst>
                              <p:cond delay="845"/>
                            </p:stCondLst>
                            <p:childTnLst>
                              <p:par>
                                <p:cTn id="13" presetID="53" presetClass="entr" presetSubtype="16"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1500" fill="hold"/>
                                        <p:tgtEl>
                                          <p:spTgt spid="86"/>
                                        </p:tgtEl>
                                        <p:attrNameLst>
                                          <p:attrName>ppt_w</p:attrName>
                                        </p:attrNameLst>
                                      </p:cBhvr>
                                      <p:tavLst>
                                        <p:tav tm="0">
                                          <p:val>
                                            <p:fltVal val="0"/>
                                          </p:val>
                                        </p:tav>
                                        <p:tav tm="100000">
                                          <p:val>
                                            <p:strVal val="#ppt_w"/>
                                          </p:val>
                                        </p:tav>
                                      </p:tavLst>
                                    </p:anim>
                                    <p:anim calcmode="lin" valueType="num">
                                      <p:cBhvr>
                                        <p:cTn id="16" dur="1500" fill="hold"/>
                                        <p:tgtEl>
                                          <p:spTgt spid="86"/>
                                        </p:tgtEl>
                                        <p:attrNameLst>
                                          <p:attrName>ppt_h</p:attrName>
                                        </p:attrNameLst>
                                      </p:cBhvr>
                                      <p:tavLst>
                                        <p:tav tm="0">
                                          <p:val>
                                            <p:fltVal val="0"/>
                                          </p:val>
                                        </p:tav>
                                        <p:tav tm="100000">
                                          <p:val>
                                            <p:strVal val="#ppt_h"/>
                                          </p:val>
                                        </p:tav>
                                      </p:tavLst>
                                    </p:anim>
                                    <p:animEffect transition="in" filter="fade">
                                      <p:cBhvr>
                                        <p:cTn id="17" dur="1500"/>
                                        <p:tgtEl>
                                          <p:spTgt spid="86"/>
                                        </p:tgtEl>
                                      </p:cBhvr>
                                    </p:animEffect>
                                  </p:childTnLst>
                                </p:cTn>
                              </p:par>
                            </p:childTnLst>
                          </p:cTn>
                        </p:par>
                        <p:par>
                          <p:cTn id="18" fill="hold">
                            <p:stCondLst>
                              <p:cond delay="2345"/>
                            </p:stCondLst>
                            <p:childTnLst>
                              <p:par>
                                <p:cTn id="19" presetID="12" presetClass="entr" presetSubtype="2" fill="hold"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1000"/>
                                        <p:tgtEl>
                                          <p:spTgt spid="88"/>
                                        </p:tgtEl>
                                        <p:attrNameLst>
                                          <p:attrName>ppt_x</p:attrName>
                                        </p:attrNameLst>
                                      </p:cBhvr>
                                      <p:tavLst>
                                        <p:tav tm="0">
                                          <p:val>
                                            <p:strVal val="#ppt_x+#ppt_w*1.125000"/>
                                          </p:val>
                                        </p:tav>
                                        <p:tav tm="100000">
                                          <p:val>
                                            <p:strVal val="#ppt_x"/>
                                          </p:val>
                                        </p:tav>
                                      </p:tavLst>
                                    </p:anim>
                                    <p:animEffect transition="in" filter="wipe(left)">
                                      <p:cBhvr>
                                        <p:cTn id="22" dur="1000"/>
                                        <p:tgtEl>
                                          <p:spTgt spid="88"/>
                                        </p:tgtEl>
                                      </p:cBhvr>
                                    </p:animEffect>
                                  </p:childTnLst>
                                </p:cTn>
                              </p:par>
                              <p:par>
                                <p:cTn id="23" presetID="12" presetClass="entr" presetSubtype="8"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1000"/>
                                        <p:tgtEl>
                                          <p:spTgt spid="84"/>
                                        </p:tgtEl>
                                        <p:attrNameLst>
                                          <p:attrName>ppt_x</p:attrName>
                                        </p:attrNameLst>
                                      </p:cBhvr>
                                      <p:tavLst>
                                        <p:tav tm="0">
                                          <p:val>
                                            <p:strVal val="#ppt_x-#ppt_w*1.125000"/>
                                          </p:val>
                                        </p:tav>
                                        <p:tav tm="100000">
                                          <p:val>
                                            <p:strVal val="#ppt_x"/>
                                          </p:val>
                                        </p:tav>
                                      </p:tavLst>
                                    </p:anim>
                                    <p:animEffect transition="in" filter="wipe(right)">
                                      <p:cBhvr>
                                        <p:cTn id="26" dur="1000"/>
                                        <p:tgtEl>
                                          <p:spTgt spid="84"/>
                                        </p:tgtEl>
                                      </p:cBhvr>
                                    </p:animEffect>
                                  </p:childTnLst>
                                </p:cTn>
                              </p:par>
                            </p:childTnLst>
                          </p:cTn>
                        </p:par>
                        <p:par>
                          <p:cTn id="27" fill="hold">
                            <p:stCondLst>
                              <p:cond delay="3345"/>
                            </p:stCondLst>
                            <p:childTnLst>
                              <p:par>
                                <p:cTn id="28" presetID="42" presetClass="entr" presetSubtype="0"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2000"/>
                                        <p:tgtEl>
                                          <p:spTgt spid="71"/>
                                        </p:tgtEl>
                                      </p:cBhvr>
                                    </p:animEffect>
                                    <p:anim calcmode="lin" valueType="num">
                                      <p:cBhvr>
                                        <p:cTn id="31" dur="2000" fill="hold"/>
                                        <p:tgtEl>
                                          <p:spTgt spid="71"/>
                                        </p:tgtEl>
                                        <p:attrNameLst>
                                          <p:attrName>ppt_x</p:attrName>
                                        </p:attrNameLst>
                                      </p:cBhvr>
                                      <p:tavLst>
                                        <p:tav tm="0">
                                          <p:val>
                                            <p:strVal val="#ppt_x"/>
                                          </p:val>
                                        </p:tav>
                                        <p:tav tm="100000">
                                          <p:val>
                                            <p:strVal val="#ppt_x"/>
                                          </p:val>
                                        </p:tav>
                                      </p:tavLst>
                                    </p:anim>
                                    <p:anim calcmode="lin" valueType="num">
                                      <p:cBhvr>
                                        <p:cTn id="32" dur="2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txBox="1">
            <a:spLocks/>
          </p:cNvSpPr>
          <p:nvPr/>
        </p:nvSpPr>
        <p:spPr>
          <a:xfrm>
            <a:off x="971600" y="429269"/>
            <a:ext cx="1222496" cy="38923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t>集体讨论</a:t>
            </a:r>
            <a:endParaRPr lang="zh-CN" altLang="en-US" dirty="0">
              <a:solidFill>
                <a:schemeClr val="accent1"/>
              </a:solidFill>
            </a:endParaRPr>
          </a:p>
        </p:txBody>
      </p:sp>
      <p:sp>
        <p:nvSpPr>
          <p:cNvPr id="5" name="文本占位符 2"/>
          <p:cNvSpPr txBox="1">
            <a:spLocks/>
          </p:cNvSpPr>
          <p:nvPr/>
        </p:nvSpPr>
        <p:spPr>
          <a:xfrm>
            <a:off x="2267744" y="472355"/>
            <a:ext cx="3122212" cy="303066"/>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spcBef>
                <a:spcPct val="20000"/>
              </a:spcBef>
              <a:buFont typeface="Arial" pitchFamily="34" charset="0"/>
              <a:buNone/>
              <a:defRPr sz="1800" b="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t>如何做一名合格的学生党员？</a:t>
            </a:r>
            <a:endParaRPr lang="zh-CN" altLang="en-US" dirty="0"/>
          </a:p>
        </p:txBody>
      </p:sp>
      <p:sp>
        <p:nvSpPr>
          <p:cNvPr id="7" name="Rectangle 18"/>
          <p:cNvSpPr>
            <a:spLocks noChangeArrowheads="1"/>
          </p:cNvSpPr>
          <p:nvPr/>
        </p:nvSpPr>
        <p:spPr bwMode="auto">
          <a:xfrm>
            <a:off x="539552" y="2232494"/>
            <a:ext cx="7848872" cy="675292"/>
          </a:xfrm>
          <a:prstGeom prst="rect">
            <a:avLst/>
          </a:prstGeom>
          <a:solidFill>
            <a:schemeClr val="bg1"/>
          </a:solidFill>
          <a:ln w="19050">
            <a:solidFill>
              <a:srgbClr val="C00000"/>
            </a:solidFill>
          </a:ln>
          <a:effectLst/>
        </p:spPr>
        <p:txBody>
          <a:bodyPr wrap="none" anchor="ctr"/>
          <a:lstStyle/>
          <a:p>
            <a:endParaRPr lang="zh-CN" altLang="en-US"/>
          </a:p>
        </p:txBody>
      </p:sp>
      <p:sp>
        <p:nvSpPr>
          <p:cNvPr id="8" name="矩形 7"/>
          <p:cNvSpPr/>
          <p:nvPr/>
        </p:nvSpPr>
        <p:spPr>
          <a:xfrm>
            <a:off x="1115616" y="2385474"/>
            <a:ext cx="6984776" cy="400110"/>
          </a:xfrm>
          <a:prstGeom prst="rect">
            <a:avLst/>
          </a:prstGeom>
        </p:spPr>
        <p:txBody>
          <a:bodyPr wrap="square">
            <a:spAutoFit/>
          </a:bodyPr>
          <a:lstStyle/>
          <a:p>
            <a:r>
              <a:rPr lang="zh-CN" altLang="en-US" sz="2000" b="1" dirty="0" smtClean="0">
                <a:solidFill>
                  <a:srgbClr val="000000"/>
                </a:solidFill>
                <a:latin typeface="微软雅黑" panose="020B0503020204020204" pitchFamily="34" charset="-122"/>
                <a:ea typeface="微软雅黑" panose="020B0503020204020204" pitchFamily="34" charset="-122"/>
              </a:rPr>
              <a:t>如何</a:t>
            </a:r>
            <a:r>
              <a:rPr lang="zh-CN" altLang="en-US" sz="2000" b="1" dirty="0">
                <a:solidFill>
                  <a:srgbClr val="000000"/>
                </a:solidFill>
                <a:latin typeface="微软雅黑" panose="020B0503020204020204" pitchFamily="34" charset="-122"/>
                <a:ea typeface="微软雅黑" panose="020B0503020204020204" pitchFamily="34" charset="-122"/>
              </a:rPr>
              <a:t>通过学生党员</a:t>
            </a:r>
            <a:r>
              <a:rPr lang="en-US" altLang="zh-CN" sz="2000" b="1" dirty="0">
                <a:solidFill>
                  <a:srgbClr val="000000"/>
                </a:solidFill>
                <a:latin typeface="微软雅黑" panose="020B0503020204020204" pitchFamily="34" charset="-122"/>
                <a:ea typeface="微软雅黑" panose="020B0503020204020204" pitchFamily="34" charset="-122"/>
              </a:rPr>
              <a:t>/</a:t>
            </a:r>
            <a:r>
              <a:rPr lang="zh-CN" altLang="en-US" sz="2000" b="1" dirty="0">
                <a:solidFill>
                  <a:srgbClr val="000000"/>
                </a:solidFill>
                <a:latin typeface="微软雅黑" panose="020B0503020204020204" pitchFamily="34" charset="-122"/>
                <a:ea typeface="微软雅黑" panose="020B0503020204020204" pitchFamily="34" charset="-122"/>
              </a:rPr>
              <a:t>入党积极分子弘扬积极诚信的考风</a:t>
            </a:r>
            <a:r>
              <a:rPr lang="zh-CN" altLang="en-US" sz="2000" b="1" dirty="0" smtClean="0">
                <a:solidFill>
                  <a:srgbClr val="000000"/>
                </a:solidFill>
                <a:latin typeface="微软雅黑" panose="020B0503020204020204" pitchFamily="34" charset="-122"/>
                <a:ea typeface="微软雅黑" panose="020B0503020204020204" pitchFamily="34" charset="-122"/>
              </a:rPr>
              <a:t>学风？</a:t>
            </a:r>
            <a:endParaRPr lang="zh-CN" altLang="en-US" sz="2000" dirty="0"/>
          </a:p>
        </p:txBody>
      </p:sp>
    </p:spTree>
    <p:extLst>
      <p:ext uri="{BB962C8B-B14F-4D97-AF65-F5344CB8AC3E}">
        <p14:creationId xmlns:p14="http://schemas.microsoft.com/office/powerpoint/2010/main" val="3306260044"/>
      </p:ext>
    </p:extLst>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78"/>
            <a:ext cx="3995936" cy="3817922"/>
          </a:xfrm>
          <a:prstGeom prst="rect">
            <a:avLst/>
          </a:prstGeom>
        </p:spPr>
      </p:pic>
      <p:sp>
        <p:nvSpPr>
          <p:cNvPr id="50" name="Rectangle 18"/>
          <p:cNvSpPr>
            <a:spLocks noChangeArrowheads="1"/>
          </p:cNvSpPr>
          <p:nvPr/>
        </p:nvSpPr>
        <p:spPr bwMode="auto">
          <a:xfrm>
            <a:off x="3713053" y="1327282"/>
            <a:ext cx="4834735" cy="494654"/>
          </a:xfrm>
          <a:prstGeom prst="rect">
            <a:avLst/>
          </a:prstGeom>
          <a:solidFill>
            <a:schemeClr val="bg1"/>
          </a:solidFill>
          <a:ln w="12700">
            <a:solidFill>
              <a:srgbClr val="C00000"/>
            </a:solidFill>
          </a:ln>
          <a:effectLst/>
        </p:spPr>
        <p:txBody>
          <a:bodyPr wrap="none" anchor="ctr"/>
          <a:lstStyle/>
          <a:p>
            <a:endParaRPr lang="zh-CN" altLang="en-US"/>
          </a:p>
        </p:txBody>
      </p:sp>
      <p:sp>
        <p:nvSpPr>
          <p:cNvPr id="52" name="Rectangle 42"/>
          <p:cNvSpPr>
            <a:spLocks noChangeArrowheads="1"/>
          </p:cNvSpPr>
          <p:nvPr/>
        </p:nvSpPr>
        <p:spPr bwMode="auto">
          <a:xfrm>
            <a:off x="3718609" y="1997831"/>
            <a:ext cx="4824536" cy="494654"/>
          </a:xfrm>
          <a:prstGeom prst="rect">
            <a:avLst/>
          </a:prstGeom>
          <a:solidFill>
            <a:schemeClr val="bg1"/>
          </a:solidFill>
          <a:ln w="12700">
            <a:solidFill>
              <a:srgbClr val="C00000"/>
            </a:solidFill>
          </a:ln>
          <a:effectLst/>
        </p:spPr>
        <p:txBody>
          <a:bodyPr wrap="none" anchor="ctr"/>
          <a:lstStyle/>
          <a:p>
            <a:endParaRPr lang="zh-CN" altLang="en-US"/>
          </a:p>
        </p:txBody>
      </p:sp>
      <p:sp>
        <p:nvSpPr>
          <p:cNvPr id="53" name="Rectangle 43"/>
          <p:cNvSpPr>
            <a:spLocks noChangeArrowheads="1"/>
          </p:cNvSpPr>
          <p:nvPr/>
        </p:nvSpPr>
        <p:spPr bwMode="auto">
          <a:xfrm>
            <a:off x="3718609" y="2645406"/>
            <a:ext cx="4824536" cy="494654"/>
          </a:xfrm>
          <a:prstGeom prst="rect">
            <a:avLst/>
          </a:prstGeom>
          <a:solidFill>
            <a:schemeClr val="bg1"/>
          </a:solidFill>
          <a:ln w="12700">
            <a:solidFill>
              <a:srgbClr val="C00000"/>
            </a:solidFill>
          </a:ln>
          <a:effectLst/>
        </p:spPr>
        <p:txBody>
          <a:bodyPr wrap="none" anchor="ctr"/>
          <a:lstStyle/>
          <a:p>
            <a:endParaRPr lang="zh-CN" altLang="en-US"/>
          </a:p>
        </p:txBody>
      </p:sp>
      <p:sp>
        <p:nvSpPr>
          <p:cNvPr id="54" name="Rectangle 44"/>
          <p:cNvSpPr>
            <a:spLocks noChangeArrowheads="1"/>
          </p:cNvSpPr>
          <p:nvPr/>
        </p:nvSpPr>
        <p:spPr bwMode="auto">
          <a:xfrm>
            <a:off x="3718609" y="3292979"/>
            <a:ext cx="4824536" cy="494654"/>
          </a:xfrm>
          <a:prstGeom prst="rect">
            <a:avLst/>
          </a:prstGeom>
          <a:solidFill>
            <a:schemeClr val="bg1"/>
          </a:solidFill>
          <a:ln w="12700">
            <a:solidFill>
              <a:srgbClr val="C00000"/>
            </a:solidFill>
          </a:ln>
          <a:effectLst/>
        </p:spPr>
        <p:txBody>
          <a:bodyPr wrap="none" anchor="ctr"/>
          <a:lstStyle/>
          <a:p>
            <a:endParaRPr lang="zh-CN" altLang="en-US"/>
          </a:p>
        </p:txBody>
      </p:sp>
      <p:sp>
        <p:nvSpPr>
          <p:cNvPr id="55" name="TextBox 4"/>
          <p:cNvSpPr txBox="1">
            <a:spLocks noChangeArrowheads="1"/>
          </p:cNvSpPr>
          <p:nvPr/>
        </p:nvSpPr>
        <p:spPr bwMode="auto">
          <a:xfrm>
            <a:off x="4708183" y="138994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sz="1800" dirty="0">
                <a:solidFill>
                  <a:schemeClr val="accent1"/>
                </a:solidFill>
                <a:effectLst/>
              </a:rPr>
              <a:t>学习教育的背景介绍</a:t>
            </a:r>
          </a:p>
        </p:txBody>
      </p:sp>
      <p:sp>
        <p:nvSpPr>
          <p:cNvPr id="56" name="TextBox 5"/>
          <p:cNvSpPr txBox="1">
            <a:spLocks noChangeArrowheads="1"/>
          </p:cNvSpPr>
          <p:nvPr/>
        </p:nvSpPr>
        <p:spPr bwMode="auto">
          <a:xfrm>
            <a:off x="4708183" y="2060222"/>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dirty="0">
                <a:solidFill>
                  <a:schemeClr val="accent1"/>
                </a:solidFill>
                <a:effectLst/>
              </a:rPr>
              <a:t>两学一做的主要内容</a:t>
            </a:r>
          </a:p>
        </p:txBody>
      </p:sp>
      <p:sp>
        <p:nvSpPr>
          <p:cNvPr id="57" name="TextBox 6"/>
          <p:cNvSpPr txBox="1">
            <a:spLocks noChangeArrowheads="1"/>
          </p:cNvSpPr>
          <p:nvPr/>
        </p:nvSpPr>
        <p:spPr bwMode="auto">
          <a:xfrm>
            <a:off x="4708183" y="2707798"/>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dirty="0">
                <a:solidFill>
                  <a:schemeClr val="accent1"/>
                </a:solidFill>
                <a:effectLst/>
              </a:rPr>
              <a:t>两学一做的主要措施</a:t>
            </a:r>
          </a:p>
        </p:txBody>
      </p:sp>
      <p:sp>
        <p:nvSpPr>
          <p:cNvPr id="58" name="TextBox 7"/>
          <p:cNvSpPr txBox="1">
            <a:spLocks noChangeArrowheads="1"/>
          </p:cNvSpPr>
          <p:nvPr/>
        </p:nvSpPr>
        <p:spPr bwMode="auto">
          <a:xfrm>
            <a:off x="4708183" y="3355370"/>
            <a:ext cx="3664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sz="1400" dirty="0">
                <a:solidFill>
                  <a:schemeClr val="accent1"/>
                </a:solidFill>
                <a:effectLst/>
              </a:rPr>
              <a:t>习进平论 </a:t>
            </a:r>
            <a:r>
              <a:rPr lang="en-US" altLang="zh-CN" dirty="0">
                <a:solidFill>
                  <a:schemeClr val="accent1"/>
                </a:solidFill>
                <a:effectLst/>
              </a:rPr>
              <a:t>· </a:t>
            </a:r>
            <a:r>
              <a:rPr lang="zh-CN" altLang="en-US" dirty="0">
                <a:solidFill>
                  <a:schemeClr val="accent1"/>
                </a:solidFill>
                <a:effectLst/>
              </a:rPr>
              <a:t>如何做一名合格共产党员</a:t>
            </a:r>
            <a:endParaRPr lang="zh-CN" altLang="en-US" dirty="0">
              <a:solidFill>
                <a:schemeClr val="accent1"/>
              </a:solidFill>
              <a:effectLst/>
            </a:endParaRPr>
          </a:p>
        </p:txBody>
      </p:sp>
      <p:sp>
        <p:nvSpPr>
          <p:cNvPr id="60" name="矩形 59"/>
          <p:cNvSpPr/>
          <p:nvPr/>
        </p:nvSpPr>
        <p:spPr>
          <a:xfrm>
            <a:off x="3834750" y="1297566"/>
            <a:ext cx="577706" cy="554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itchFamily="34" charset="-122"/>
                <a:ea typeface="微软雅黑" pitchFamily="34" charset="-122"/>
              </a:rPr>
              <a:t>1</a:t>
            </a:r>
            <a:endParaRPr lang="zh-CN" altLang="en-US" sz="2400" dirty="0">
              <a:latin typeface="微软雅黑" pitchFamily="34" charset="-122"/>
              <a:ea typeface="微软雅黑" pitchFamily="34" charset="-122"/>
            </a:endParaRPr>
          </a:p>
        </p:txBody>
      </p:sp>
      <p:sp>
        <p:nvSpPr>
          <p:cNvPr id="110" name="矩形 109"/>
          <p:cNvSpPr/>
          <p:nvPr/>
        </p:nvSpPr>
        <p:spPr>
          <a:xfrm>
            <a:off x="3834750" y="1968115"/>
            <a:ext cx="577706" cy="554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itchFamily="34" charset="-122"/>
                <a:ea typeface="微软雅黑" pitchFamily="34" charset="-122"/>
              </a:rPr>
              <a:t>2</a:t>
            </a:r>
            <a:endParaRPr lang="zh-CN" altLang="en-US" sz="2400" dirty="0">
              <a:latin typeface="微软雅黑" pitchFamily="34" charset="-122"/>
              <a:ea typeface="微软雅黑" pitchFamily="34" charset="-122"/>
            </a:endParaRPr>
          </a:p>
        </p:txBody>
      </p:sp>
      <p:sp>
        <p:nvSpPr>
          <p:cNvPr id="111" name="矩形 110"/>
          <p:cNvSpPr/>
          <p:nvPr/>
        </p:nvSpPr>
        <p:spPr>
          <a:xfrm>
            <a:off x="3834750" y="2615690"/>
            <a:ext cx="577706" cy="554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itchFamily="34" charset="-122"/>
                <a:ea typeface="微软雅黑" pitchFamily="34" charset="-122"/>
              </a:rPr>
              <a:t>3</a:t>
            </a:r>
            <a:endParaRPr lang="zh-CN" altLang="en-US" sz="2400" dirty="0">
              <a:latin typeface="微软雅黑" pitchFamily="34" charset="-122"/>
              <a:ea typeface="微软雅黑" pitchFamily="34" charset="-122"/>
            </a:endParaRPr>
          </a:p>
        </p:txBody>
      </p:sp>
      <p:sp>
        <p:nvSpPr>
          <p:cNvPr id="112" name="矩形 111"/>
          <p:cNvSpPr/>
          <p:nvPr/>
        </p:nvSpPr>
        <p:spPr>
          <a:xfrm>
            <a:off x="3834750" y="3263263"/>
            <a:ext cx="577706" cy="554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itchFamily="34" charset="-122"/>
                <a:ea typeface="微软雅黑" pitchFamily="34" charset="-122"/>
              </a:rPr>
              <a:t>4</a:t>
            </a:r>
            <a:endParaRPr lang="zh-CN" altLang="en-US" sz="2400" dirty="0">
              <a:latin typeface="微软雅黑" pitchFamily="34" charset="-122"/>
              <a:ea typeface="微软雅黑" pitchFamily="34" charset="-122"/>
            </a:endParaRPr>
          </a:p>
        </p:txBody>
      </p:sp>
      <p:sp>
        <p:nvSpPr>
          <p:cNvPr id="118" name="Rectangle 44"/>
          <p:cNvSpPr>
            <a:spLocks noChangeArrowheads="1"/>
          </p:cNvSpPr>
          <p:nvPr/>
        </p:nvSpPr>
        <p:spPr bwMode="auto">
          <a:xfrm>
            <a:off x="3718609" y="3941695"/>
            <a:ext cx="4824536" cy="494654"/>
          </a:xfrm>
          <a:prstGeom prst="rect">
            <a:avLst/>
          </a:prstGeom>
          <a:solidFill>
            <a:schemeClr val="bg1"/>
          </a:solidFill>
          <a:ln w="12700">
            <a:solidFill>
              <a:srgbClr val="C00000"/>
            </a:solidFill>
          </a:ln>
          <a:effectLst/>
        </p:spPr>
        <p:txBody>
          <a:bodyPr wrap="none" anchor="ctr"/>
          <a:lstStyle/>
          <a:p>
            <a:endParaRPr lang="zh-CN" altLang="en-US"/>
          </a:p>
        </p:txBody>
      </p:sp>
      <p:sp>
        <p:nvSpPr>
          <p:cNvPr id="119" name="TextBox 7"/>
          <p:cNvSpPr txBox="1">
            <a:spLocks noChangeArrowheads="1"/>
          </p:cNvSpPr>
          <p:nvPr/>
        </p:nvSpPr>
        <p:spPr bwMode="auto">
          <a:xfrm>
            <a:off x="4708183" y="400408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dirty="0" smtClean="0">
                <a:solidFill>
                  <a:schemeClr val="accent1"/>
                </a:solidFill>
                <a:effectLst/>
              </a:rPr>
              <a:t>集体讨论</a:t>
            </a:r>
            <a:endParaRPr lang="zh-CN" altLang="en-US" sz="2400" dirty="0">
              <a:solidFill>
                <a:schemeClr val="accent1"/>
              </a:solidFill>
              <a:effectLst/>
            </a:endParaRPr>
          </a:p>
        </p:txBody>
      </p:sp>
      <p:sp>
        <p:nvSpPr>
          <p:cNvPr id="120" name="矩形 119"/>
          <p:cNvSpPr/>
          <p:nvPr/>
        </p:nvSpPr>
        <p:spPr>
          <a:xfrm>
            <a:off x="3834750" y="3911979"/>
            <a:ext cx="577706" cy="554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itchFamily="34" charset="-122"/>
                <a:ea typeface="微软雅黑" pitchFamily="34" charset="-122"/>
              </a:rPr>
              <a:t>5</a:t>
            </a:r>
            <a:endParaRPr lang="zh-CN" altLang="en-US" sz="2400" dirty="0">
              <a:latin typeface="微软雅黑" pitchFamily="34" charset="-122"/>
              <a:ea typeface="微软雅黑" pitchFamily="34"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8439" y="1245476"/>
            <a:ext cx="1950690" cy="3235707"/>
          </a:xfrm>
          <a:prstGeom prst="rect">
            <a:avLst/>
          </a:prstGeom>
        </p:spPr>
      </p:pic>
      <p:sp>
        <p:nvSpPr>
          <p:cNvPr id="115" name="TextBox 3"/>
          <p:cNvSpPr txBox="1">
            <a:spLocks noChangeArrowheads="1"/>
          </p:cNvSpPr>
          <p:nvPr/>
        </p:nvSpPr>
        <p:spPr bwMode="auto">
          <a:xfrm>
            <a:off x="194473" y="3142630"/>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4800" dirty="0">
                <a:solidFill>
                  <a:schemeClr val="bg1"/>
                </a:solidFill>
                <a:effectLst/>
              </a:rPr>
              <a:t>目录</a:t>
            </a:r>
          </a:p>
        </p:txBody>
      </p:sp>
      <p:sp>
        <p:nvSpPr>
          <p:cNvPr id="116" name="TextBox 3"/>
          <p:cNvSpPr txBox="1">
            <a:spLocks noChangeArrowheads="1"/>
          </p:cNvSpPr>
          <p:nvPr/>
        </p:nvSpPr>
        <p:spPr bwMode="auto">
          <a:xfrm>
            <a:off x="937838" y="3760419"/>
            <a:ext cx="124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zh-CN" sz="2000" b="0" dirty="0">
                <a:solidFill>
                  <a:schemeClr val="bg1"/>
                </a:solidFill>
                <a:effectLst/>
              </a:rPr>
              <a:t>contents</a:t>
            </a:r>
            <a:endParaRPr lang="zh-CN" altLang="en-US" sz="2000" b="0" dirty="0">
              <a:solidFill>
                <a:schemeClr val="bg1"/>
              </a:solidFill>
              <a:effectLst/>
            </a:endParaRPr>
          </a:p>
        </p:txBody>
      </p:sp>
    </p:spTree>
    <p:extLst>
      <p:ext uri="{BB962C8B-B14F-4D97-AF65-F5344CB8AC3E}">
        <p14:creationId xmlns:p14="http://schemas.microsoft.com/office/powerpoint/2010/main" val="11345533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p:cTn id="11" dur="500" fill="hold"/>
                                        <p:tgtEl>
                                          <p:spTgt spid="115"/>
                                        </p:tgtEl>
                                        <p:attrNameLst>
                                          <p:attrName>ppt_w</p:attrName>
                                        </p:attrNameLst>
                                      </p:cBhvr>
                                      <p:tavLst>
                                        <p:tav tm="0">
                                          <p:val>
                                            <p:fltVal val="0"/>
                                          </p:val>
                                        </p:tav>
                                        <p:tav tm="100000">
                                          <p:val>
                                            <p:strVal val="#ppt_w"/>
                                          </p:val>
                                        </p:tav>
                                      </p:tavLst>
                                    </p:anim>
                                    <p:anim calcmode="lin" valueType="num">
                                      <p:cBhvr>
                                        <p:cTn id="12" dur="500" fill="hold"/>
                                        <p:tgtEl>
                                          <p:spTgt spid="115"/>
                                        </p:tgtEl>
                                        <p:attrNameLst>
                                          <p:attrName>ppt_h</p:attrName>
                                        </p:attrNameLst>
                                      </p:cBhvr>
                                      <p:tavLst>
                                        <p:tav tm="0">
                                          <p:val>
                                            <p:fltVal val="0"/>
                                          </p:val>
                                        </p:tav>
                                        <p:tav tm="100000">
                                          <p:val>
                                            <p:strVal val="#ppt_h"/>
                                          </p:val>
                                        </p:tav>
                                      </p:tavLst>
                                    </p:anim>
                                    <p:animEffect transition="in" filter="fade">
                                      <p:cBhvr>
                                        <p:cTn id="13" dur="500"/>
                                        <p:tgtEl>
                                          <p:spTgt spid="115"/>
                                        </p:tgtEl>
                                      </p:cBhvr>
                                    </p:animEffect>
                                  </p:childTnLst>
                                </p:cTn>
                              </p:par>
                            </p:childTnLst>
                          </p:cTn>
                        </p:par>
                        <p:par>
                          <p:cTn id="14" fill="hold">
                            <p:stCondLst>
                              <p:cond delay="1000"/>
                            </p:stCondLst>
                            <p:childTnLst>
                              <p:par>
                                <p:cTn id="15" presetID="2" presetClass="entr" presetSubtype="8" fill="hold" grpId="0" nodeType="afterEffect">
                                  <p:stCondLst>
                                    <p:cond delay="0"/>
                                  </p:stCondLst>
                                  <p:iterate type="lt">
                                    <p:tmPct val="10000"/>
                                  </p:iterate>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fill="hold"/>
                                        <p:tgtEl>
                                          <p:spTgt spid="116"/>
                                        </p:tgtEl>
                                        <p:attrNameLst>
                                          <p:attrName>ppt_x</p:attrName>
                                        </p:attrNameLst>
                                      </p:cBhvr>
                                      <p:tavLst>
                                        <p:tav tm="0">
                                          <p:val>
                                            <p:strVal val="0-#ppt_w/2"/>
                                          </p:val>
                                        </p:tav>
                                        <p:tav tm="100000">
                                          <p:val>
                                            <p:strVal val="#ppt_x"/>
                                          </p:val>
                                        </p:tav>
                                      </p:tavLst>
                                    </p:anim>
                                    <p:anim calcmode="lin" valueType="num">
                                      <p:cBhvr additive="base">
                                        <p:cTn id="18" dur="500" fill="hold"/>
                                        <p:tgtEl>
                                          <p:spTgt spid="116"/>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1+#ppt_w/2"/>
                                          </p:val>
                                        </p:tav>
                                        <p:tav tm="100000">
                                          <p:val>
                                            <p:strVal val="#ppt_x"/>
                                          </p:val>
                                        </p:tav>
                                      </p:tavLst>
                                    </p:anim>
                                    <p:anim calcmode="lin" valueType="num">
                                      <p:cBhvr additive="base">
                                        <p:cTn id="28" dur="5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1+#ppt_w/2"/>
                                          </p:val>
                                        </p:tav>
                                        <p:tav tm="100000">
                                          <p:val>
                                            <p:strVal val="#ppt_x"/>
                                          </p:val>
                                        </p:tav>
                                      </p:tavLst>
                                    </p:anim>
                                    <p:anim calcmode="lin" valueType="num">
                                      <p:cBhvr additive="base">
                                        <p:cTn id="32" dur="500" fill="hold"/>
                                        <p:tgtEl>
                                          <p:spTgt spid="5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1+#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6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1+#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60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1+#ppt_w/2"/>
                                          </p:val>
                                        </p:tav>
                                        <p:tav tm="100000">
                                          <p:val>
                                            <p:strVal val="#ppt_x"/>
                                          </p:val>
                                        </p:tav>
                                      </p:tavLst>
                                    </p:anim>
                                    <p:anim calcmode="lin" valueType="num">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60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1+#ppt_w/2"/>
                                          </p:val>
                                        </p:tav>
                                        <p:tav tm="100000">
                                          <p:val>
                                            <p:strVal val="#ppt_x"/>
                                          </p:val>
                                        </p:tav>
                                      </p:tavLst>
                                    </p:anim>
                                    <p:anim calcmode="lin" valueType="num">
                                      <p:cBhvr additive="base">
                                        <p:cTn id="48" dur="500" fill="hold"/>
                                        <p:tgtEl>
                                          <p:spTgt spid="11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90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90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1+#ppt_w/2"/>
                                          </p:val>
                                        </p:tav>
                                        <p:tav tm="100000">
                                          <p:val>
                                            <p:strVal val="#ppt_x"/>
                                          </p:val>
                                        </p:tav>
                                      </p:tavLst>
                                    </p:anim>
                                    <p:anim calcmode="lin" valueType="num">
                                      <p:cBhvr additive="base">
                                        <p:cTn id="56" dur="500" fill="hold"/>
                                        <p:tgtEl>
                                          <p:spTgt spid="5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900"/>
                                  </p:stCondLst>
                                  <p:childTnLst>
                                    <p:set>
                                      <p:cBhvr>
                                        <p:cTn id="58" dur="1" fill="hold">
                                          <p:stCondLst>
                                            <p:cond delay="0"/>
                                          </p:stCondLst>
                                        </p:cTn>
                                        <p:tgtEl>
                                          <p:spTgt spid="111"/>
                                        </p:tgtEl>
                                        <p:attrNameLst>
                                          <p:attrName>style.visibility</p:attrName>
                                        </p:attrNameLst>
                                      </p:cBhvr>
                                      <p:to>
                                        <p:strVal val="visible"/>
                                      </p:to>
                                    </p:set>
                                    <p:anim calcmode="lin" valueType="num">
                                      <p:cBhvr additive="base">
                                        <p:cTn id="59" dur="500" fill="hold"/>
                                        <p:tgtEl>
                                          <p:spTgt spid="111"/>
                                        </p:tgtEl>
                                        <p:attrNameLst>
                                          <p:attrName>ppt_x</p:attrName>
                                        </p:attrNameLst>
                                      </p:cBhvr>
                                      <p:tavLst>
                                        <p:tav tm="0">
                                          <p:val>
                                            <p:strVal val="1+#ppt_w/2"/>
                                          </p:val>
                                        </p:tav>
                                        <p:tav tm="100000">
                                          <p:val>
                                            <p:strVal val="#ppt_x"/>
                                          </p:val>
                                        </p:tav>
                                      </p:tavLst>
                                    </p:anim>
                                    <p:anim calcmode="lin" valueType="num">
                                      <p:cBhvr additive="base">
                                        <p:cTn id="60" dur="500" fill="hold"/>
                                        <p:tgtEl>
                                          <p:spTgt spid="11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20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1+#ppt_w/2"/>
                                          </p:val>
                                        </p:tav>
                                        <p:tav tm="100000">
                                          <p:val>
                                            <p:strVal val="#ppt_x"/>
                                          </p:val>
                                        </p:tav>
                                      </p:tavLst>
                                    </p:anim>
                                    <p:anim calcmode="lin" valueType="num">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20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1+#ppt_w/2"/>
                                          </p:val>
                                        </p:tav>
                                        <p:tav tm="100000">
                                          <p:val>
                                            <p:strVal val="#ppt_x"/>
                                          </p:val>
                                        </p:tav>
                                      </p:tavLst>
                                    </p:anim>
                                    <p:anim calcmode="lin" valueType="num">
                                      <p:cBhvr additive="base">
                                        <p:cTn id="68" dur="500" fill="hold"/>
                                        <p:tgtEl>
                                          <p:spTgt spid="5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20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1+#ppt_w/2"/>
                                          </p:val>
                                        </p:tav>
                                        <p:tav tm="100000">
                                          <p:val>
                                            <p:strVal val="#ppt_x"/>
                                          </p:val>
                                        </p:tav>
                                      </p:tavLst>
                                    </p:anim>
                                    <p:anim calcmode="lin" valueType="num">
                                      <p:cBhvr additive="base">
                                        <p:cTn id="72" dur="500" fill="hold"/>
                                        <p:tgtEl>
                                          <p:spTgt spid="11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118"/>
                                        </p:tgtEl>
                                        <p:attrNameLst>
                                          <p:attrName>style.visibility</p:attrName>
                                        </p:attrNameLst>
                                      </p:cBhvr>
                                      <p:to>
                                        <p:strVal val="visible"/>
                                      </p:to>
                                    </p:set>
                                    <p:anim calcmode="lin" valueType="num">
                                      <p:cBhvr additive="base">
                                        <p:cTn id="75" dur="500" fill="hold"/>
                                        <p:tgtEl>
                                          <p:spTgt spid="118"/>
                                        </p:tgtEl>
                                        <p:attrNameLst>
                                          <p:attrName>ppt_x</p:attrName>
                                        </p:attrNameLst>
                                      </p:cBhvr>
                                      <p:tavLst>
                                        <p:tav tm="0">
                                          <p:val>
                                            <p:strVal val="1+#ppt_w/2"/>
                                          </p:val>
                                        </p:tav>
                                        <p:tav tm="100000">
                                          <p:val>
                                            <p:strVal val="#ppt_x"/>
                                          </p:val>
                                        </p:tav>
                                      </p:tavLst>
                                    </p:anim>
                                    <p:anim calcmode="lin" valueType="num">
                                      <p:cBhvr additive="base">
                                        <p:cTn id="76" dur="500" fill="hold"/>
                                        <p:tgtEl>
                                          <p:spTgt spid="118"/>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500" fill="hold"/>
                                        <p:tgtEl>
                                          <p:spTgt spid="119"/>
                                        </p:tgtEl>
                                        <p:attrNameLst>
                                          <p:attrName>ppt_x</p:attrName>
                                        </p:attrNameLst>
                                      </p:cBhvr>
                                      <p:tavLst>
                                        <p:tav tm="0">
                                          <p:val>
                                            <p:strVal val="1+#ppt_w/2"/>
                                          </p:val>
                                        </p:tav>
                                        <p:tav tm="100000">
                                          <p:val>
                                            <p:strVal val="#ppt_x"/>
                                          </p:val>
                                        </p:tav>
                                      </p:tavLst>
                                    </p:anim>
                                    <p:anim calcmode="lin" valueType="num">
                                      <p:cBhvr additive="base">
                                        <p:cTn id="80" dur="500" fill="hold"/>
                                        <p:tgtEl>
                                          <p:spTgt spid="11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1500"/>
                                  </p:stCondLst>
                                  <p:childTnLst>
                                    <p:set>
                                      <p:cBhvr>
                                        <p:cTn id="82" dur="1" fill="hold">
                                          <p:stCondLst>
                                            <p:cond delay="0"/>
                                          </p:stCondLst>
                                        </p:cTn>
                                        <p:tgtEl>
                                          <p:spTgt spid="120"/>
                                        </p:tgtEl>
                                        <p:attrNameLst>
                                          <p:attrName>style.visibility</p:attrName>
                                        </p:attrNameLst>
                                      </p:cBhvr>
                                      <p:to>
                                        <p:strVal val="visible"/>
                                      </p:to>
                                    </p:set>
                                    <p:anim calcmode="lin" valueType="num">
                                      <p:cBhvr additive="base">
                                        <p:cTn id="83" dur="500" fill="hold"/>
                                        <p:tgtEl>
                                          <p:spTgt spid="120"/>
                                        </p:tgtEl>
                                        <p:attrNameLst>
                                          <p:attrName>ppt_x</p:attrName>
                                        </p:attrNameLst>
                                      </p:cBhvr>
                                      <p:tavLst>
                                        <p:tav tm="0">
                                          <p:val>
                                            <p:strVal val="1+#ppt_w/2"/>
                                          </p:val>
                                        </p:tav>
                                        <p:tav tm="100000">
                                          <p:val>
                                            <p:strVal val="#ppt_x"/>
                                          </p:val>
                                        </p:tav>
                                      </p:tavLst>
                                    </p:anim>
                                    <p:anim calcmode="lin" valueType="num">
                                      <p:cBhvr additive="base">
                                        <p:cTn id="84"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54" grpId="0" animBg="1"/>
      <p:bldP spid="55" grpId="0"/>
      <p:bldP spid="56" grpId="0"/>
      <p:bldP spid="57" grpId="0"/>
      <p:bldP spid="58" grpId="0"/>
      <p:bldP spid="60" grpId="0" animBg="1"/>
      <p:bldP spid="110" grpId="0" animBg="1"/>
      <p:bldP spid="111" grpId="0" animBg="1"/>
      <p:bldP spid="112" grpId="0" animBg="1"/>
      <p:bldP spid="118" grpId="0" animBg="1"/>
      <p:bldP spid="119" grpId="0"/>
      <p:bldP spid="120" grpId="0" animBg="1"/>
      <p:bldP spid="115" grpId="0"/>
      <p:bldP spid="1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427984" y="2256027"/>
            <a:ext cx="4323781" cy="433800"/>
          </a:xfrm>
        </p:spPr>
        <p:txBody>
          <a:bodyPr/>
          <a:lstStyle/>
          <a:p>
            <a:r>
              <a:rPr lang="en-US" altLang="zh-CN" dirty="0" smtClean="0"/>
              <a:t>“</a:t>
            </a:r>
            <a:r>
              <a:rPr lang="zh-CN" altLang="en-US" dirty="0" smtClean="0"/>
              <a:t>两学一做</a:t>
            </a:r>
            <a:r>
              <a:rPr lang="en-US" altLang="zh-CN" dirty="0" smtClean="0"/>
              <a:t>”</a:t>
            </a:r>
            <a:r>
              <a:rPr lang="zh-CN" altLang="en-US" dirty="0" smtClean="0"/>
              <a:t>的背景介绍</a:t>
            </a:r>
            <a:endParaRPr lang="zh-CN" altLang="en-US" dirty="0"/>
          </a:p>
        </p:txBody>
      </p:sp>
      <p:sp>
        <p:nvSpPr>
          <p:cNvPr id="4" name="文本占位符 3"/>
          <p:cNvSpPr>
            <a:spLocks noGrp="1"/>
          </p:cNvSpPr>
          <p:nvPr>
            <p:ph type="body" sz="quarter" idx="10"/>
          </p:nvPr>
        </p:nvSpPr>
        <p:spPr>
          <a:xfrm>
            <a:off x="3504857" y="2104396"/>
            <a:ext cx="1159510" cy="737063"/>
          </a:xfrm>
        </p:spPr>
        <p:txBody>
          <a:bodyPr/>
          <a:lstStyle/>
          <a:p>
            <a:r>
              <a:rPr lang="en-US" altLang="zh-CN" sz="5400" dirty="0" smtClean="0">
                <a:solidFill>
                  <a:schemeClr val="accent6">
                    <a:lumMod val="20000"/>
                    <a:lumOff val="80000"/>
                  </a:schemeClr>
                </a:solidFill>
              </a:rPr>
              <a:t>01</a:t>
            </a:r>
            <a:endParaRPr lang="zh-CN" altLang="en-US" sz="5400" dirty="0">
              <a:solidFill>
                <a:schemeClr val="accent6">
                  <a:lumMod val="20000"/>
                  <a:lumOff val="80000"/>
                </a:schemeClr>
              </a:solidFill>
            </a:endParaRPr>
          </a:p>
        </p:txBody>
      </p:sp>
    </p:spTree>
    <p:extLst>
      <p:ext uri="{BB962C8B-B14F-4D97-AF65-F5344CB8AC3E}">
        <p14:creationId xmlns:p14="http://schemas.microsoft.com/office/powerpoint/2010/main" val="2412578248"/>
      </p:ext>
    </p:extLst>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1100" y="1588902"/>
            <a:ext cx="1743075" cy="80405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p:nvPr>
        </p:nvSpPr>
        <p:spPr/>
        <p:txBody>
          <a:bodyPr>
            <a:normAutofit lnSpcReduction="10000"/>
          </a:bodyPr>
          <a:lstStyle/>
          <a:p>
            <a:r>
              <a:rPr lang="zh-CN" altLang="en-US" dirty="0"/>
              <a:t>背景介绍</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什么是</a:t>
            </a:r>
            <a:r>
              <a:rPr lang="en-US" altLang="zh-CN" dirty="0"/>
              <a:t>：</a:t>
            </a:r>
            <a:r>
              <a:rPr lang="zh-CN" altLang="en-US" dirty="0"/>
              <a:t>两学一做</a:t>
            </a:r>
          </a:p>
        </p:txBody>
      </p:sp>
      <p:sp>
        <p:nvSpPr>
          <p:cNvPr id="63" name="矩形 62"/>
          <p:cNvSpPr/>
          <p:nvPr/>
        </p:nvSpPr>
        <p:spPr>
          <a:xfrm>
            <a:off x="468313" y="2636027"/>
            <a:ext cx="2455863" cy="861774"/>
          </a:xfrm>
          <a:prstGeom prst="rect">
            <a:avLst/>
          </a:prstGeom>
        </p:spPr>
        <p:txBody>
          <a:bodyPr wrap="square" lIns="0" tIns="0" rIns="0" bIns="0">
            <a:spAutoFit/>
          </a:bodyPr>
          <a:lstStyle/>
          <a:p>
            <a:pPr algn="just"/>
            <a:r>
              <a:rPr lang="zh-CN" altLang="en-US" sz="1400" dirty="0" smtClean="0">
                <a:latin typeface="+mj-ea"/>
                <a:ea typeface="+mj-ea"/>
              </a:rPr>
              <a:t>中央</a:t>
            </a:r>
            <a:r>
              <a:rPr lang="zh-CN" altLang="en-US" sz="1400" dirty="0">
                <a:latin typeface="+mj-ea"/>
                <a:ea typeface="+mj-ea"/>
              </a:rPr>
              <a:t>决定，</a:t>
            </a:r>
            <a:r>
              <a:rPr lang="en-US" altLang="zh-CN" sz="1400" dirty="0">
                <a:latin typeface="+mj-ea"/>
                <a:ea typeface="+mj-ea"/>
              </a:rPr>
              <a:t>2016</a:t>
            </a:r>
            <a:r>
              <a:rPr lang="zh-CN" altLang="en-US" sz="1400" dirty="0">
                <a:latin typeface="+mj-ea"/>
                <a:ea typeface="+mj-ea"/>
              </a:rPr>
              <a:t>年在全体党员中</a:t>
            </a:r>
            <a:r>
              <a:rPr lang="zh-CN" altLang="en-US" sz="1400" dirty="0" smtClean="0">
                <a:latin typeface="+mj-ea"/>
                <a:ea typeface="+mj-ea"/>
              </a:rPr>
              <a:t>开展 </a:t>
            </a:r>
            <a:r>
              <a:rPr lang="en-US" altLang="zh-CN" sz="1400" dirty="0" smtClean="0">
                <a:latin typeface="+mj-ea"/>
                <a:ea typeface="+mj-ea"/>
              </a:rPr>
              <a:t>“</a:t>
            </a:r>
            <a:r>
              <a:rPr lang="zh-CN" altLang="en-US" sz="1400" dirty="0">
                <a:latin typeface="+mj-ea"/>
              </a:rPr>
              <a:t>学</a:t>
            </a:r>
            <a:r>
              <a:rPr lang="zh-CN" altLang="en-US" sz="1400" dirty="0" smtClean="0">
                <a:latin typeface="+mj-ea"/>
                <a:ea typeface="+mj-ea"/>
              </a:rPr>
              <a:t>党章</a:t>
            </a:r>
            <a:r>
              <a:rPr lang="zh-CN" altLang="en-US" sz="1400" dirty="0">
                <a:latin typeface="+mj-ea"/>
                <a:ea typeface="+mj-ea"/>
              </a:rPr>
              <a:t>党规、学系列讲话，做合格</a:t>
            </a:r>
            <a:r>
              <a:rPr lang="zh-CN" altLang="en-US" sz="1400" dirty="0" smtClean="0">
                <a:latin typeface="+mj-ea"/>
                <a:ea typeface="+mj-ea"/>
              </a:rPr>
              <a:t>党员</a:t>
            </a:r>
            <a:r>
              <a:rPr lang="en-US" altLang="zh-CN" sz="1400" dirty="0" smtClean="0">
                <a:latin typeface="+mj-ea"/>
                <a:ea typeface="+mj-ea"/>
              </a:rPr>
              <a:t>”</a:t>
            </a:r>
            <a:r>
              <a:rPr lang="zh-CN" altLang="en-US" sz="1400" dirty="0" smtClean="0">
                <a:latin typeface="+mj-ea"/>
                <a:ea typeface="+mj-ea"/>
              </a:rPr>
              <a:t>学习教育</a:t>
            </a:r>
            <a:r>
              <a:rPr lang="zh-CN" altLang="en-US" sz="1400" b="1" dirty="0" smtClean="0">
                <a:solidFill>
                  <a:schemeClr val="accent1"/>
                </a:solidFill>
                <a:latin typeface="+mj-ea"/>
                <a:ea typeface="+mj-ea"/>
              </a:rPr>
              <a:t>简称</a:t>
            </a:r>
            <a:r>
              <a:rPr lang="en-US" altLang="zh-CN" sz="1400" b="1" dirty="0" smtClean="0">
                <a:solidFill>
                  <a:schemeClr val="accent1"/>
                </a:solidFill>
                <a:latin typeface="+mj-ea"/>
                <a:ea typeface="+mj-ea"/>
              </a:rPr>
              <a:t>【</a:t>
            </a:r>
            <a:r>
              <a:rPr lang="zh-CN" altLang="en-US" sz="1400" b="1" dirty="0" smtClean="0">
                <a:solidFill>
                  <a:schemeClr val="accent1"/>
                </a:solidFill>
                <a:latin typeface="+mj-ea"/>
                <a:ea typeface="+mj-ea"/>
              </a:rPr>
              <a:t>两</a:t>
            </a:r>
            <a:r>
              <a:rPr lang="zh-CN" altLang="en-US" sz="1400" b="1" dirty="0">
                <a:solidFill>
                  <a:schemeClr val="accent1"/>
                </a:solidFill>
                <a:latin typeface="+mj-ea"/>
                <a:ea typeface="+mj-ea"/>
              </a:rPr>
              <a:t>学一</a:t>
            </a:r>
            <a:r>
              <a:rPr lang="zh-CN" altLang="en-US" sz="1400" b="1" dirty="0" smtClean="0">
                <a:solidFill>
                  <a:schemeClr val="accent1"/>
                </a:solidFill>
                <a:latin typeface="+mj-ea"/>
                <a:ea typeface="+mj-ea"/>
              </a:rPr>
              <a:t>做</a:t>
            </a:r>
            <a:r>
              <a:rPr lang="en-US" altLang="zh-CN" sz="1400" b="1" dirty="0" smtClean="0">
                <a:solidFill>
                  <a:schemeClr val="accent1"/>
                </a:solidFill>
                <a:latin typeface="+mj-ea"/>
                <a:ea typeface="+mj-ea"/>
              </a:rPr>
              <a:t>】</a:t>
            </a:r>
            <a:endParaRPr lang="zh-CN" altLang="en-US" sz="2000" b="1" dirty="0">
              <a:solidFill>
                <a:schemeClr val="accent1"/>
              </a:solidFill>
              <a:latin typeface="+mj-ea"/>
              <a:ea typeface="+mj-ea"/>
            </a:endParaRPr>
          </a:p>
        </p:txBody>
      </p:sp>
      <p:grpSp>
        <p:nvGrpSpPr>
          <p:cNvPr id="6" name="组合 5"/>
          <p:cNvGrpSpPr/>
          <p:nvPr/>
        </p:nvGrpSpPr>
        <p:grpSpPr>
          <a:xfrm>
            <a:off x="3433282" y="1462739"/>
            <a:ext cx="1443518" cy="1443518"/>
            <a:chOff x="3433282" y="1462739"/>
            <a:chExt cx="1443518" cy="1443518"/>
          </a:xfrm>
        </p:grpSpPr>
        <p:grpSp>
          <p:nvGrpSpPr>
            <p:cNvPr id="34" name="组合 33"/>
            <p:cNvGrpSpPr/>
            <p:nvPr/>
          </p:nvGrpSpPr>
          <p:grpSpPr>
            <a:xfrm>
              <a:off x="3433282" y="1462739"/>
              <a:ext cx="1443518" cy="1443518"/>
              <a:chOff x="2681608" y="1294395"/>
              <a:chExt cx="1506218" cy="1506218"/>
            </a:xfrm>
          </p:grpSpPr>
          <p:sp>
            <p:nvSpPr>
              <p:cNvPr id="35" name="椭圆 34"/>
              <p:cNvSpPr/>
              <p:nvPr/>
            </p:nvSpPr>
            <p:spPr>
              <a:xfrm>
                <a:off x="2681608" y="1294395"/>
                <a:ext cx="1506218" cy="1506218"/>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36" name="Freeform 5"/>
              <p:cNvSpPr>
                <a:spLocks/>
              </p:cNvSpPr>
              <p:nvPr/>
            </p:nvSpPr>
            <p:spPr bwMode="auto">
              <a:xfrm flipV="1">
                <a:off x="2777383" y="1390167"/>
                <a:ext cx="1314666" cy="1314675"/>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37" name="任意多边形 36"/>
              <p:cNvSpPr>
                <a:spLocks/>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chemeClr val="bg1">
                      <a:alpha val="0"/>
                    </a:schemeClr>
                  </a:gs>
                  <a:gs pos="95000">
                    <a:schemeClr val="bg1">
                      <a:alpha val="90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sp>
          <p:nvSpPr>
            <p:cNvPr id="86" name="TextBox 14"/>
            <p:cNvSpPr txBox="1"/>
            <p:nvPr/>
          </p:nvSpPr>
          <p:spPr>
            <a:xfrm>
              <a:off x="3798223" y="1676667"/>
              <a:ext cx="713636" cy="1015663"/>
            </a:xfrm>
            <a:prstGeom prst="rect">
              <a:avLst/>
            </a:prstGeom>
            <a:noFill/>
            <a:effectLst/>
          </p:spPr>
          <p:txBody>
            <a:bodyPr wrap="squar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学</a:t>
              </a:r>
            </a:p>
          </p:txBody>
        </p:sp>
      </p:grpSp>
      <p:sp>
        <p:nvSpPr>
          <p:cNvPr id="12" name="文本框 11"/>
          <p:cNvSpPr txBox="1"/>
          <p:nvPr/>
        </p:nvSpPr>
        <p:spPr>
          <a:xfrm>
            <a:off x="3280605" y="3008463"/>
            <a:ext cx="1748872" cy="553998"/>
          </a:xfrm>
          <a:prstGeom prst="rect">
            <a:avLst/>
          </a:prstGeom>
          <a:noFill/>
        </p:spPr>
        <p:txBody>
          <a:bodyPr wrap="square" rtlCol="0">
            <a:spAutoFit/>
          </a:bodyPr>
          <a:lstStyle/>
          <a:p>
            <a:pPr algn="ctr"/>
            <a:r>
              <a:rPr lang="zh-CN" altLang="en-US" sz="3000" b="1" dirty="0" smtClean="0">
                <a:solidFill>
                  <a:schemeClr val="accent1"/>
                </a:solidFill>
              </a:rPr>
              <a:t>党章党规</a:t>
            </a:r>
            <a:endParaRPr lang="zh-CN" altLang="en-US" sz="3000" b="1" dirty="0">
              <a:solidFill>
                <a:schemeClr val="accent1"/>
              </a:solidFill>
            </a:endParaRPr>
          </a:p>
        </p:txBody>
      </p:sp>
      <p:grpSp>
        <p:nvGrpSpPr>
          <p:cNvPr id="7" name="组合 6"/>
          <p:cNvGrpSpPr/>
          <p:nvPr/>
        </p:nvGrpSpPr>
        <p:grpSpPr>
          <a:xfrm>
            <a:off x="5282050" y="1462739"/>
            <a:ext cx="1443518" cy="1443518"/>
            <a:chOff x="5282050" y="1462739"/>
            <a:chExt cx="1443518" cy="1443518"/>
          </a:xfrm>
        </p:grpSpPr>
        <p:grpSp>
          <p:nvGrpSpPr>
            <p:cNvPr id="28" name="组合 27"/>
            <p:cNvGrpSpPr/>
            <p:nvPr/>
          </p:nvGrpSpPr>
          <p:grpSpPr>
            <a:xfrm>
              <a:off x="5282050" y="1462739"/>
              <a:ext cx="1443518" cy="1443518"/>
              <a:chOff x="2681608" y="1294395"/>
              <a:chExt cx="1506218" cy="1506218"/>
            </a:xfrm>
          </p:grpSpPr>
          <p:sp>
            <p:nvSpPr>
              <p:cNvPr id="29" name="椭圆 28"/>
              <p:cNvSpPr/>
              <p:nvPr/>
            </p:nvSpPr>
            <p:spPr>
              <a:xfrm>
                <a:off x="2681608" y="1294395"/>
                <a:ext cx="1506218" cy="1506218"/>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30" name="Freeform 5"/>
              <p:cNvSpPr>
                <a:spLocks/>
              </p:cNvSpPr>
              <p:nvPr/>
            </p:nvSpPr>
            <p:spPr bwMode="auto">
              <a:xfrm flipV="1">
                <a:off x="2777383" y="1390167"/>
                <a:ext cx="1314666" cy="1314675"/>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31" name="任意多边形 30"/>
              <p:cNvSpPr>
                <a:spLocks/>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chemeClr val="bg1">
                      <a:alpha val="0"/>
                    </a:schemeClr>
                  </a:gs>
                  <a:gs pos="95000">
                    <a:schemeClr val="bg1">
                      <a:alpha val="90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sp>
          <p:nvSpPr>
            <p:cNvPr id="103" name="TextBox 14"/>
            <p:cNvSpPr txBox="1"/>
            <p:nvPr/>
          </p:nvSpPr>
          <p:spPr>
            <a:xfrm>
              <a:off x="5646991" y="1676667"/>
              <a:ext cx="713636" cy="1015663"/>
            </a:xfrm>
            <a:prstGeom prst="rect">
              <a:avLst/>
            </a:prstGeom>
            <a:noFill/>
            <a:effectLst/>
          </p:spPr>
          <p:txBody>
            <a:bodyPr wrap="squar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学</a:t>
              </a:r>
            </a:p>
          </p:txBody>
        </p:sp>
      </p:grpSp>
      <p:sp>
        <p:nvSpPr>
          <p:cNvPr id="113" name="文本框 112"/>
          <p:cNvSpPr txBox="1"/>
          <p:nvPr/>
        </p:nvSpPr>
        <p:spPr>
          <a:xfrm>
            <a:off x="5129373" y="3008463"/>
            <a:ext cx="1748872" cy="553998"/>
          </a:xfrm>
          <a:prstGeom prst="rect">
            <a:avLst/>
          </a:prstGeom>
          <a:noFill/>
        </p:spPr>
        <p:txBody>
          <a:bodyPr wrap="square" rtlCol="0">
            <a:spAutoFit/>
          </a:bodyPr>
          <a:lstStyle/>
          <a:p>
            <a:pPr algn="ctr"/>
            <a:r>
              <a:rPr lang="zh-CN" altLang="en-US" sz="3000" b="1" dirty="0" smtClean="0">
                <a:solidFill>
                  <a:schemeClr val="accent1"/>
                </a:solidFill>
              </a:rPr>
              <a:t>系列讲话</a:t>
            </a:r>
            <a:endParaRPr lang="zh-CN" altLang="en-US" sz="3000" b="1" dirty="0">
              <a:solidFill>
                <a:schemeClr val="accent1"/>
              </a:solidFill>
            </a:endParaRPr>
          </a:p>
        </p:txBody>
      </p:sp>
      <p:grpSp>
        <p:nvGrpSpPr>
          <p:cNvPr id="8" name="组合 7"/>
          <p:cNvGrpSpPr/>
          <p:nvPr/>
        </p:nvGrpSpPr>
        <p:grpSpPr>
          <a:xfrm>
            <a:off x="7130816" y="1462739"/>
            <a:ext cx="1443518" cy="1443518"/>
            <a:chOff x="7130816" y="1462739"/>
            <a:chExt cx="1443518" cy="1443518"/>
          </a:xfrm>
        </p:grpSpPr>
        <p:grpSp>
          <p:nvGrpSpPr>
            <p:cNvPr id="32" name="组合 31"/>
            <p:cNvGrpSpPr/>
            <p:nvPr/>
          </p:nvGrpSpPr>
          <p:grpSpPr>
            <a:xfrm>
              <a:off x="7130816" y="1462739"/>
              <a:ext cx="1443518" cy="1443518"/>
              <a:chOff x="2681608" y="1294395"/>
              <a:chExt cx="1506218" cy="1506218"/>
            </a:xfrm>
          </p:grpSpPr>
          <p:sp>
            <p:nvSpPr>
              <p:cNvPr id="33" name="椭圆 32"/>
              <p:cNvSpPr/>
              <p:nvPr/>
            </p:nvSpPr>
            <p:spPr>
              <a:xfrm>
                <a:off x="2681608" y="1294395"/>
                <a:ext cx="1506218" cy="1506218"/>
              </a:xfrm>
              <a:prstGeom prst="ellipse">
                <a:avLst/>
              </a:prstGeom>
              <a:solidFill>
                <a:schemeClr val="accent6">
                  <a:lumMod val="20000"/>
                  <a:lumOff val="80000"/>
                </a:schemeClr>
              </a:solidFill>
              <a:ln w="12700">
                <a:gradFill flip="none" rotWithShape="1">
                  <a:gsLst>
                    <a:gs pos="0">
                      <a:schemeClr val="accent2"/>
                    </a:gs>
                    <a:gs pos="28000">
                      <a:schemeClr val="accent1">
                        <a:lumMod val="75000"/>
                      </a:schemeClr>
                    </a:gs>
                    <a:gs pos="52000">
                      <a:schemeClr val="accent1"/>
                    </a:gs>
                    <a:gs pos="98000">
                      <a:schemeClr val="accent2"/>
                    </a:gs>
                    <a:gs pos="78000">
                      <a:schemeClr val="accent1">
                        <a:lumMod val="75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38" name="Freeform 5"/>
              <p:cNvSpPr>
                <a:spLocks/>
              </p:cNvSpPr>
              <p:nvPr/>
            </p:nvSpPr>
            <p:spPr bwMode="auto">
              <a:xfrm flipV="1">
                <a:off x="2777383" y="1390167"/>
                <a:ext cx="1314666" cy="1314675"/>
              </a:xfrm>
              <a:prstGeom prst="ellipse">
                <a:avLst/>
              </a:prstGeom>
              <a:gradFill flip="none" rotWithShape="1">
                <a:gsLst>
                  <a:gs pos="20000">
                    <a:schemeClr val="accent1">
                      <a:lumMod val="75000"/>
                    </a:schemeClr>
                  </a:gs>
                  <a:gs pos="80000">
                    <a:schemeClr val="accent1"/>
                  </a:gs>
                </a:gsLst>
                <a:lin ang="7200000" scaled="0"/>
                <a:tileRect/>
              </a:gradFill>
              <a:ln>
                <a:noFill/>
              </a:ln>
              <a:effectLst/>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47" name="任意多边形 46"/>
              <p:cNvSpPr>
                <a:spLocks/>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chemeClr val="bg1">
                      <a:alpha val="0"/>
                    </a:schemeClr>
                  </a:gs>
                  <a:gs pos="95000">
                    <a:schemeClr val="bg1">
                      <a:alpha val="90000"/>
                    </a:schemeClr>
                  </a:gs>
                </a:gsLst>
                <a:lin ang="8100000" scaled="1"/>
                <a:tileRect/>
              </a:gradFill>
              <a:ln>
                <a:noFill/>
              </a:ln>
              <a:ex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sp>
          <p:nvSpPr>
            <p:cNvPr id="109" name="TextBox 14"/>
            <p:cNvSpPr txBox="1"/>
            <p:nvPr/>
          </p:nvSpPr>
          <p:spPr>
            <a:xfrm>
              <a:off x="7495758" y="1676667"/>
              <a:ext cx="713636" cy="1015663"/>
            </a:xfrm>
            <a:prstGeom prst="rect">
              <a:avLst/>
            </a:prstGeom>
            <a:noFill/>
            <a:effectLst/>
          </p:spPr>
          <p:txBody>
            <a:bodyPr wrap="squar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做</a:t>
              </a:r>
            </a:p>
          </p:txBody>
        </p:sp>
      </p:grpSp>
      <p:sp>
        <p:nvSpPr>
          <p:cNvPr id="114" name="文本框 113"/>
          <p:cNvSpPr txBox="1"/>
          <p:nvPr/>
        </p:nvSpPr>
        <p:spPr>
          <a:xfrm>
            <a:off x="6978140" y="3008463"/>
            <a:ext cx="1748872" cy="553998"/>
          </a:xfrm>
          <a:prstGeom prst="rect">
            <a:avLst/>
          </a:prstGeom>
          <a:noFill/>
        </p:spPr>
        <p:txBody>
          <a:bodyPr wrap="square" rtlCol="0">
            <a:spAutoFit/>
          </a:bodyPr>
          <a:lstStyle/>
          <a:p>
            <a:pPr algn="ctr"/>
            <a:r>
              <a:rPr lang="zh-CN" altLang="en-US" sz="3000" b="1" dirty="0" smtClean="0">
                <a:solidFill>
                  <a:schemeClr val="accent1"/>
                </a:solidFill>
              </a:rPr>
              <a:t>合格党员</a:t>
            </a:r>
            <a:endParaRPr lang="zh-CN" altLang="en-US" sz="3000" b="1" dirty="0">
              <a:solidFill>
                <a:schemeClr val="accent1"/>
              </a:solidFill>
            </a:endParaRPr>
          </a:p>
        </p:txBody>
      </p:sp>
      <p:sp>
        <p:nvSpPr>
          <p:cNvPr id="64" name="矩形 63"/>
          <p:cNvSpPr/>
          <p:nvPr/>
        </p:nvSpPr>
        <p:spPr>
          <a:xfrm>
            <a:off x="1478724" y="4116824"/>
            <a:ext cx="6186553" cy="646331"/>
          </a:xfrm>
          <a:prstGeom prst="rect">
            <a:avLst/>
          </a:prstGeom>
        </p:spPr>
        <p:txBody>
          <a:bodyPr wrap="square" lIns="0" tIns="0" rIns="0" bIns="0">
            <a:spAutoFit/>
          </a:bodyPr>
          <a:lstStyle/>
          <a:p>
            <a:pPr algn="just"/>
            <a:r>
              <a:rPr lang="en-US" altLang="zh-CN" sz="1400" b="1" dirty="0" smtClean="0">
                <a:latin typeface="Impact" panose="020B0806030902050204" pitchFamily="34" charset="0"/>
              </a:rPr>
              <a:t>【</a:t>
            </a:r>
            <a:r>
              <a:rPr lang="zh-CN" altLang="en-US" sz="1400" b="1" dirty="0" smtClean="0">
                <a:latin typeface="Impact" panose="020B0806030902050204" pitchFamily="34" charset="0"/>
              </a:rPr>
              <a:t>方案</a:t>
            </a:r>
            <a:r>
              <a:rPr lang="en-US" altLang="zh-CN" sz="1400" b="1" dirty="0" smtClean="0">
                <a:latin typeface="Impact" panose="020B0806030902050204" pitchFamily="34" charset="0"/>
              </a:rPr>
              <a:t>】</a:t>
            </a:r>
            <a:r>
              <a:rPr lang="zh-CN" altLang="en-US" sz="1400" b="1" dirty="0" smtClean="0">
                <a:latin typeface="Impact" panose="020B0806030902050204" pitchFamily="34" charset="0"/>
              </a:rPr>
              <a:t>指出：</a:t>
            </a:r>
            <a:r>
              <a:rPr lang="zh-CN" altLang="en-US" sz="1400" dirty="0" smtClean="0"/>
              <a:t>“</a:t>
            </a:r>
            <a:r>
              <a:rPr lang="zh-CN" altLang="en-US" sz="1400" dirty="0"/>
              <a:t>两学一做”学习教育不是一次活动，要突出正常教育，区分层次，有针对性地解决问题，用心用力，抓细抓实，真正把党的思想政治建设抓在日常、严在经常。</a:t>
            </a:r>
          </a:p>
        </p:txBody>
      </p:sp>
      <p:sp>
        <p:nvSpPr>
          <p:cNvPr id="65" name="矩形 64"/>
          <p:cNvSpPr/>
          <p:nvPr/>
        </p:nvSpPr>
        <p:spPr>
          <a:xfrm>
            <a:off x="468313" y="3867894"/>
            <a:ext cx="8207375" cy="45719"/>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66" name="文本框 12"/>
          <p:cNvSpPr txBox="1"/>
          <p:nvPr/>
        </p:nvSpPr>
        <p:spPr>
          <a:xfrm>
            <a:off x="1421502" y="1634428"/>
            <a:ext cx="1443713" cy="738664"/>
          </a:xfrm>
          <a:prstGeom prst="rect">
            <a:avLst/>
          </a:prstGeom>
          <a:noFill/>
          <a:effectLst/>
        </p:spPr>
        <p:txBody>
          <a:bodyPr wrap="square" lIns="0" tIns="0" rIns="0" bIns="0" rtlCol="0">
            <a:spAutoFit/>
          </a:bodyPr>
          <a:lstStyle/>
          <a:p>
            <a:pPr algn="ctr"/>
            <a:r>
              <a:rPr lang="en-US" altLang="zh-CN" sz="4800" dirty="0" smtClean="0">
                <a:solidFill>
                  <a:schemeClr val="accent6">
                    <a:lumMod val="20000"/>
                    <a:lumOff val="80000"/>
                  </a:schemeClr>
                </a:solidFill>
                <a:latin typeface="Impact" panose="020B0806030902050204" pitchFamily="34" charset="0"/>
              </a:rPr>
              <a:t>2016</a:t>
            </a:r>
            <a:endParaRPr lang="zh-CN" altLang="en-US" sz="4800" dirty="0">
              <a:solidFill>
                <a:schemeClr val="accent6">
                  <a:lumMod val="20000"/>
                  <a:lumOff val="80000"/>
                </a:schemeClr>
              </a:solidFill>
              <a:latin typeface="Impact" panose="020B0806030902050204"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44" y="1436317"/>
            <a:ext cx="1055776" cy="1048054"/>
          </a:xfrm>
          <a:prstGeom prst="rect">
            <a:avLst/>
          </a:prstGeom>
        </p:spPr>
      </p:pic>
    </p:spTree>
    <p:extLst>
      <p:ext uri="{BB962C8B-B14F-4D97-AF65-F5344CB8AC3E}">
        <p14:creationId xmlns:p14="http://schemas.microsoft.com/office/powerpoint/2010/main" val="38900047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453035" y="3670974"/>
            <a:ext cx="1857828" cy="413726"/>
          </a:xfrm>
          <a:prstGeom prst="roundRect">
            <a:avLst>
              <a:gd name="adj" fmla="val 5000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关键少数</a:t>
            </a:r>
            <a:endParaRPr lang="zh-CN" altLang="en-US" dirty="0">
              <a:solidFill>
                <a:schemeClr val="bg1"/>
              </a:solidFill>
            </a:endParaRPr>
          </a:p>
        </p:txBody>
      </p:sp>
      <p:sp>
        <p:nvSpPr>
          <p:cNvPr id="34" name="圆角矩形 33"/>
          <p:cNvSpPr/>
          <p:nvPr/>
        </p:nvSpPr>
        <p:spPr>
          <a:xfrm>
            <a:off x="2784450" y="3670974"/>
            <a:ext cx="1857828" cy="413726"/>
          </a:xfrm>
          <a:prstGeom prst="roundRect">
            <a:avLst>
              <a:gd name="adj" fmla="val 5000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广大党员</a:t>
            </a:r>
            <a:endParaRPr lang="zh-CN" altLang="en-US" dirty="0">
              <a:solidFill>
                <a:schemeClr val="bg1"/>
              </a:solidFill>
            </a:endParaRPr>
          </a:p>
        </p:txBody>
      </p:sp>
      <p:sp>
        <p:nvSpPr>
          <p:cNvPr id="2" name="文本占位符 1"/>
          <p:cNvSpPr>
            <a:spLocks noGrp="1"/>
          </p:cNvSpPr>
          <p:nvPr>
            <p:ph type="body" sz="quarter" idx="10"/>
          </p:nvPr>
        </p:nvSpPr>
        <p:spPr/>
        <p:txBody>
          <a:bodyPr>
            <a:normAutofit lnSpcReduction="10000"/>
          </a:bodyPr>
          <a:lstStyle/>
          <a:p>
            <a:r>
              <a:rPr lang="zh-CN" altLang="en-US" dirty="0"/>
              <a:t>背景介绍</a:t>
            </a:r>
            <a:endParaRPr lang="zh-CN" altLang="en-US" dirty="0">
              <a:solidFill>
                <a:schemeClr val="accent1"/>
              </a:solidFill>
            </a:endParaRPr>
          </a:p>
        </p:txBody>
      </p:sp>
      <p:sp>
        <p:nvSpPr>
          <p:cNvPr id="3" name="文本占位符 2"/>
          <p:cNvSpPr>
            <a:spLocks noGrp="1"/>
          </p:cNvSpPr>
          <p:nvPr>
            <p:ph type="body" sz="quarter" idx="11"/>
          </p:nvPr>
        </p:nvSpPr>
        <p:spPr/>
        <p:txBody>
          <a:bodyPr>
            <a:normAutofit fontScale="92500" lnSpcReduction="20000"/>
          </a:bodyPr>
          <a:lstStyle/>
          <a:p>
            <a:r>
              <a:rPr lang="zh-CN" altLang="en-US" dirty="0"/>
              <a:t>学习教育对象</a:t>
            </a:r>
          </a:p>
        </p:txBody>
      </p:sp>
      <p:sp>
        <p:nvSpPr>
          <p:cNvPr id="63" name="矩形 62"/>
          <p:cNvSpPr/>
          <p:nvPr/>
        </p:nvSpPr>
        <p:spPr>
          <a:xfrm>
            <a:off x="4932040" y="3700478"/>
            <a:ext cx="3743648" cy="861774"/>
          </a:xfrm>
          <a:prstGeom prst="rect">
            <a:avLst/>
          </a:prstGeom>
        </p:spPr>
        <p:txBody>
          <a:bodyPr wrap="square" lIns="0" tIns="0" rIns="0" bIns="0">
            <a:spAutoFit/>
          </a:bodyPr>
          <a:lstStyle/>
          <a:p>
            <a:pPr algn="just"/>
            <a:r>
              <a:rPr lang="zh-CN" altLang="en-US" sz="1400" dirty="0" smtClean="0">
                <a:latin typeface="+mj-ea"/>
                <a:ea typeface="+mj-ea"/>
              </a:rPr>
              <a:t>“</a:t>
            </a:r>
            <a:r>
              <a:rPr lang="zh-CN" altLang="en-US" sz="1400" dirty="0">
                <a:latin typeface="+mj-ea"/>
                <a:ea typeface="+mj-ea"/>
              </a:rPr>
              <a:t>两学一做”学习教育，</a:t>
            </a:r>
            <a:r>
              <a:rPr lang="zh-CN" altLang="en-US" sz="1400" dirty="0" smtClean="0">
                <a:latin typeface="+mj-ea"/>
                <a:ea typeface="+mj-ea"/>
              </a:rPr>
              <a:t>是面向</a:t>
            </a:r>
            <a:r>
              <a:rPr lang="zh-CN" altLang="en-US" sz="1400" dirty="0">
                <a:latin typeface="+mj-ea"/>
                <a:ea typeface="+mj-ea"/>
              </a:rPr>
              <a:t>全体党员深化党内教育的重要实践，是推动党内教育从“关键少数”向广大党员拓展、从集中性教育向经常性教育延伸的重要</a:t>
            </a:r>
            <a:r>
              <a:rPr lang="zh-CN" altLang="en-US" sz="1400" dirty="0" smtClean="0">
                <a:latin typeface="+mj-ea"/>
                <a:ea typeface="+mj-ea"/>
              </a:rPr>
              <a:t>举措。</a:t>
            </a:r>
            <a:endParaRPr lang="zh-CN" altLang="en-US" sz="2000" b="1" dirty="0">
              <a:latin typeface="+mj-ea"/>
              <a:ea typeface="+mj-ea"/>
            </a:endParaRPr>
          </a:p>
        </p:txBody>
      </p:sp>
      <p:sp>
        <p:nvSpPr>
          <p:cNvPr id="109" name="TextBox 14"/>
          <p:cNvSpPr txBox="1"/>
          <p:nvPr/>
        </p:nvSpPr>
        <p:spPr>
          <a:xfrm>
            <a:off x="3673224" y="1974807"/>
            <a:ext cx="413196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a:defRPr sz="9000" b="1" spc="-150">
                <a:gradFill>
                  <a:gsLst>
                    <a:gs pos="52000">
                      <a:srgbClr val="C00000"/>
                    </a:gs>
                    <a:gs pos="85000">
                      <a:schemeClr val="tx2"/>
                    </a:gs>
                  </a:gsLst>
                  <a:lin ang="5400000" scaled="1"/>
                </a:gradFill>
                <a:latin typeface="方正粗黑宋简体" panose="02000000000000000000" pitchFamily="2" charset="-122"/>
                <a:ea typeface="方正粗黑宋简体" panose="02000000000000000000" pitchFamily="2"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fontAlgn="base">
              <a:spcBef>
                <a:spcPct val="0"/>
              </a:spcBef>
              <a:spcAft>
                <a:spcPct val="0"/>
              </a:spcAft>
              <a:defRPr>
                <a:latin typeface="Calibri" pitchFamily="34" charset="0"/>
                <a:ea typeface="宋体" charset="-122"/>
              </a:defRPr>
            </a:lvl6pPr>
            <a:lvl7pPr marL="2971800" indent="-228600" fontAlgn="base">
              <a:spcBef>
                <a:spcPct val="0"/>
              </a:spcBef>
              <a:spcAft>
                <a:spcPct val="0"/>
              </a:spcAft>
              <a:defRPr>
                <a:latin typeface="Calibri" pitchFamily="34" charset="0"/>
                <a:ea typeface="宋体" charset="-122"/>
              </a:defRPr>
            </a:lvl7pPr>
            <a:lvl8pPr marL="3429000" indent="-228600" fontAlgn="base">
              <a:spcBef>
                <a:spcPct val="0"/>
              </a:spcBef>
              <a:spcAft>
                <a:spcPct val="0"/>
              </a:spcAft>
              <a:defRPr>
                <a:latin typeface="Calibri" pitchFamily="34" charset="0"/>
                <a:ea typeface="宋体" charset="-122"/>
              </a:defRPr>
            </a:lvl8pPr>
            <a:lvl9pPr marL="3886200" indent="-228600" fontAlgn="base">
              <a:spcBef>
                <a:spcPct val="0"/>
              </a:spcBef>
              <a:spcAft>
                <a:spcPct val="0"/>
              </a:spcAft>
              <a:defRPr>
                <a:latin typeface="Calibri" pitchFamily="34" charset="0"/>
                <a:ea typeface="宋体" charset="-122"/>
              </a:defRPr>
            </a:lvl9pPr>
          </a:lstStyle>
          <a:p>
            <a:r>
              <a:rPr lang="zh-CN" altLang="en-US" sz="7200" dirty="0"/>
              <a:t>全体党员</a:t>
            </a:r>
          </a:p>
        </p:txBody>
      </p:sp>
      <p:sp>
        <p:nvSpPr>
          <p:cNvPr id="87" name="圆角矩形 86"/>
          <p:cNvSpPr/>
          <p:nvPr/>
        </p:nvSpPr>
        <p:spPr>
          <a:xfrm>
            <a:off x="453035" y="4171042"/>
            <a:ext cx="1857828" cy="41372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rPr>
              <a:t>集中</a:t>
            </a:r>
            <a:r>
              <a:rPr lang="zh-CN" altLang="en-US" dirty="0" smtClean="0">
                <a:solidFill>
                  <a:schemeClr val="accent1"/>
                </a:solidFill>
              </a:rPr>
              <a:t>性教育</a:t>
            </a:r>
            <a:endParaRPr lang="zh-CN" altLang="en-US" dirty="0">
              <a:solidFill>
                <a:schemeClr val="accent1"/>
              </a:solidFill>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88" y="1283226"/>
            <a:ext cx="1116042" cy="1107880"/>
          </a:xfrm>
          <a:prstGeom prst="rect">
            <a:avLst/>
          </a:prstGeom>
        </p:spPr>
      </p:pic>
      <p:grpSp>
        <p:nvGrpSpPr>
          <p:cNvPr id="8" name="组合 7"/>
          <p:cNvGrpSpPr/>
          <p:nvPr/>
        </p:nvGrpSpPr>
        <p:grpSpPr>
          <a:xfrm>
            <a:off x="1271910" y="2492690"/>
            <a:ext cx="2075050" cy="403185"/>
            <a:chOff x="1361287" y="2221905"/>
            <a:chExt cx="2075050" cy="403185"/>
          </a:xfrm>
        </p:grpSpPr>
        <p:sp>
          <p:nvSpPr>
            <p:cNvPr id="28" name="圆角矩形 27"/>
            <p:cNvSpPr/>
            <p:nvPr/>
          </p:nvSpPr>
          <p:spPr>
            <a:xfrm>
              <a:off x="1361287" y="2221905"/>
              <a:ext cx="2075050" cy="3967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4"/>
            <p:cNvSpPr txBox="1"/>
            <p:nvPr/>
          </p:nvSpPr>
          <p:spPr>
            <a:xfrm>
              <a:off x="1549689" y="2224980"/>
              <a:ext cx="1798528"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深化党内教育</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715037" y="1445579"/>
            <a:ext cx="2020838" cy="402606"/>
            <a:chOff x="4408920" y="1184894"/>
            <a:chExt cx="2020838" cy="402606"/>
          </a:xfrm>
        </p:grpSpPr>
        <p:sp>
          <p:nvSpPr>
            <p:cNvPr id="48" name="任意多边形 47"/>
            <p:cNvSpPr/>
            <p:nvPr/>
          </p:nvSpPr>
          <p:spPr>
            <a:xfrm>
              <a:off x="4408920" y="1184894"/>
              <a:ext cx="2020838" cy="402606"/>
            </a:xfrm>
            <a:custGeom>
              <a:avLst/>
              <a:gdLst>
                <a:gd name="connsiteX0" fmla="*/ 2177218 w 2537624"/>
                <a:gd name="connsiteY0" fmla="*/ 123827 h 505563"/>
                <a:gd name="connsiteX1" fmla="*/ 2537624 w 2537624"/>
                <a:gd name="connsiteY1" fmla="*/ 123827 h 505563"/>
                <a:gd name="connsiteX2" fmla="*/ 2346755 w 2537624"/>
                <a:gd name="connsiteY2" fmla="*/ 314696 h 505563"/>
                <a:gd name="connsiteX3" fmla="*/ 2537623 w 2537624"/>
                <a:gd name="connsiteY3" fmla="*/ 505563 h 505563"/>
                <a:gd name="connsiteX4" fmla="*/ 2177218 w 2537624"/>
                <a:gd name="connsiteY4" fmla="*/ 505563 h 505563"/>
                <a:gd name="connsiteX5" fmla="*/ 0 w 2537624"/>
                <a:gd name="connsiteY5" fmla="*/ 123827 h 505563"/>
                <a:gd name="connsiteX6" fmla="*/ 360406 w 2537624"/>
                <a:gd name="connsiteY6" fmla="*/ 123827 h 505563"/>
                <a:gd name="connsiteX7" fmla="*/ 360406 w 2537624"/>
                <a:gd name="connsiteY7" fmla="*/ 505563 h 505563"/>
                <a:gd name="connsiteX8" fmla="*/ 1 w 2537624"/>
                <a:gd name="connsiteY8" fmla="*/ 505563 h 505563"/>
                <a:gd name="connsiteX9" fmla="*/ 190869 w 2537624"/>
                <a:gd name="connsiteY9" fmla="*/ 314696 h 505563"/>
                <a:gd name="connsiteX10" fmla="*/ 404716 w 2537624"/>
                <a:gd name="connsiteY10" fmla="*/ 0 h 505563"/>
                <a:gd name="connsiteX11" fmla="*/ 2132908 w 2537624"/>
                <a:gd name="connsiteY11" fmla="*/ 0 h 505563"/>
                <a:gd name="connsiteX12" fmla="*/ 2132908 w 2537624"/>
                <a:gd name="connsiteY12" fmla="*/ 463475 h 505563"/>
                <a:gd name="connsiteX13" fmla="*/ 404716 w 2537624"/>
                <a:gd name="connsiteY13" fmla="*/ 463475 h 50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24" h="505563">
                  <a:moveTo>
                    <a:pt x="2177218" y="123827"/>
                  </a:moveTo>
                  <a:lnTo>
                    <a:pt x="2537624" y="123827"/>
                  </a:lnTo>
                  <a:lnTo>
                    <a:pt x="2346755" y="314696"/>
                  </a:lnTo>
                  <a:lnTo>
                    <a:pt x="2537623" y="505563"/>
                  </a:lnTo>
                  <a:lnTo>
                    <a:pt x="2177218" y="505563"/>
                  </a:lnTo>
                  <a:close/>
                  <a:moveTo>
                    <a:pt x="0" y="123827"/>
                  </a:moveTo>
                  <a:lnTo>
                    <a:pt x="360406" y="123827"/>
                  </a:lnTo>
                  <a:lnTo>
                    <a:pt x="360406" y="505563"/>
                  </a:lnTo>
                  <a:lnTo>
                    <a:pt x="1" y="505563"/>
                  </a:lnTo>
                  <a:lnTo>
                    <a:pt x="190869" y="314696"/>
                  </a:lnTo>
                  <a:close/>
                  <a:moveTo>
                    <a:pt x="404716" y="0"/>
                  </a:moveTo>
                  <a:lnTo>
                    <a:pt x="2132908" y="0"/>
                  </a:lnTo>
                  <a:lnTo>
                    <a:pt x="2132908" y="463475"/>
                  </a:lnTo>
                  <a:lnTo>
                    <a:pt x="404716" y="463475"/>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TextBox 14"/>
            <p:cNvSpPr txBox="1"/>
            <p:nvPr/>
          </p:nvSpPr>
          <p:spPr>
            <a:xfrm>
              <a:off x="4833533" y="1226192"/>
              <a:ext cx="1171612" cy="307777"/>
            </a:xfrm>
            <a:prstGeom prst="rect">
              <a:avLst/>
            </a:prstGeom>
            <a:noFill/>
          </p:spPr>
          <p:txBody>
            <a:bodyPr wrap="square" lIns="0" tIns="0" rIns="0" bIns="0" rtlCol="0">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面 向</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455686" y="3230263"/>
            <a:ext cx="8220002" cy="45719"/>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35" name="圆角矩形 34"/>
          <p:cNvSpPr/>
          <p:nvPr/>
        </p:nvSpPr>
        <p:spPr>
          <a:xfrm>
            <a:off x="2784450" y="4171042"/>
            <a:ext cx="1857828" cy="41372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1"/>
                </a:solidFill>
              </a:rPr>
              <a:t>经常性教育</a:t>
            </a:r>
            <a:endParaRPr lang="zh-CN" altLang="en-US" dirty="0">
              <a:solidFill>
                <a:schemeClr val="accent1"/>
              </a:solidFill>
            </a:endParaRPr>
          </a:p>
        </p:txBody>
      </p:sp>
      <p:sp>
        <p:nvSpPr>
          <p:cNvPr id="7" name="燕尾形 6"/>
          <p:cNvSpPr/>
          <p:nvPr/>
        </p:nvSpPr>
        <p:spPr>
          <a:xfrm>
            <a:off x="2449589" y="3716179"/>
            <a:ext cx="224555" cy="323316"/>
          </a:xfrm>
          <a:prstGeom prst="chevron">
            <a:avLst>
              <a:gd name="adj" fmla="val 6251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燕尾形 52"/>
          <p:cNvSpPr/>
          <p:nvPr/>
        </p:nvSpPr>
        <p:spPr>
          <a:xfrm>
            <a:off x="2449589" y="4218980"/>
            <a:ext cx="224555" cy="317016"/>
          </a:xfrm>
          <a:prstGeom prst="chevron">
            <a:avLst>
              <a:gd name="adj" fmla="val 6251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96359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lnSpcReduction="10000"/>
          </a:bodyPr>
          <a:lstStyle/>
          <a:p>
            <a:r>
              <a:rPr lang="zh-CN" altLang="en-US" dirty="0"/>
              <a:t>背景</a:t>
            </a:r>
            <a:r>
              <a:rPr lang="zh-CN" altLang="en-US" dirty="0" smtClean="0"/>
              <a:t>介绍</a:t>
            </a:r>
            <a:endParaRPr lang="zh-CN" altLang="en-US" dirty="0">
              <a:solidFill>
                <a:schemeClr val="accent1"/>
              </a:solidFill>
            </a:endParaRPr>
          </a:p>
        </p:txBody>
      </p:sp>
      <p:sp>
        <p:nvSpPr>
          <p:cNvPr id="5" name="文本占位符 4"/>
          <p:cNvSpPr>
            <a:spLocks noGrp="1"/>
          </p:cNvSpPr>
          <p:nvPr>
            <p:ph type="body" sz="quarter" idx="11"/>
          </p:nvPr>
        </p:nvSpPr>
        <p:spPr/>
        <p:txBody>
          <a:bodyPr>
            <a:normAutofit fontScale="92500" lnSpcReduction="20000"/>
          </a:bodyPr>
          <a:lstStyle/>
          <a:p>
            <a:r>
              <a:rPr lang="zh-CN" altLang="en-US" dirty="0"/>
              <a:t>开展</a:t>
            </a:r>
            <a:r>
              <a:rPr lang="en-US" altLang="zh-CN" dirty="0"/>
              <a:t>“</a:t>
            </a:r>
            <a:r>
              <a:rPr lang="zh-CN" altLang="en-US" dirty="0"/>
              <a:t>两学一做</a:t>
            </a:r>
            <a:r>
              <a:rPr lang="en-US" altLang="zh-CN" dirty="0"/>
              <a:t>”：</a:t>
            </a:r>
            <a:r>
              <a:rPr lang="zh-CN" altLang="en-US" dirty="0"/>
              <a:t>目的</a:t>
            </a:r>
            <a:r>
              <a:rPr lang="zh-CN" altLang="en-US" dirty="0" smtClean="0"/>
              <a:t>意义</a:t>
            </a:r>
            <a:endParaRPr lang="zh-CN" altLang="en-US" dirty="0"/>
          </a:p>
        </p:txBody>
      </p:sp>
      <p:sp>
        <p:nvSpPr>
          <p:cNvPr id="75" name="圆角矩形 74"/>
          <p:cNvSpPr/>
          <p:nvPr/>
        </p:nvSpPr>
        <p:spPr>
          <a:xfrm>
            <a:off x="2987825" y="1427745"/>
            <a:ext cx="5687864" cy="540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r>
              <a:rPr lang="zh-CN" altLang="en-US" sz="1400" dirty="0" smtClean="0">
                <a:solidFill>
                  <a:schemeClr val="tx1"/>
                </a:solidFill>
                <a:latin typeface="Impact" panose="020B0806030902050204" pitchFamily="34" charset="0"/>
              </a:rPr>
              <a:t>深入</a:t>
            </a:r>
            <a:r>
              <a:rPr lang="zh-CN" altLang="en-US" sz="1400" dirty="0">
                <a:solidFill>
                  <a:schemeClr val="tx1"/>
                </a:solidFill>
                <a:latin typeface="Impact" panose="020B0806030902050204" pitchFamily="34" charset="0"/>
              </a:rPr>
              <a:t>学习贯彻习近平总书记系列重要讲话精神</a:t>
            </a:r>
          </a:p>
        </p:txBody>
      </p:sp>
      <p:sp>
        <p:nvSpPr>
          <p:cNvPr id="120" name="圆角矩形 119"/>
          <p:cNvSpPr/>
          <p:nvPr/>
        </p:nvSpPr>
        <p:spPr>
          <a:xfrm>
            <a:off x="2987826" y="2091788"/>
            <a:ext cx="5687862" cy="540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r>
              <a:rPr lang="zh-CN" altLang="en-US" sz="1400" dirty="0">
                <a:solidFill>
                  <a:schemeClr val="tx1"/>
                </a:solidFill>
                <a:latin typeface="Impact" panose="020B0806030902050204" pitchFamily="34" charset="0"/>
              </a:rPr>
              <a:t>推动全面从严治党向基层延伸</a:t>
            </a:r>
          </a:p>
        </p:txBody>
      </p:sp>
      <p:sp>
        <p:nvSpPr>
          <p:cNvPr id="125" name="圆角矩形 124"/>
          <p:cNvSpPr/>
          <p:nvPr/>
        </p:nvSpPr>
        <p:spPr>
          <a:xfrm>
            <a:off x="2987825" y="2755831"/>
            <a:ext cx="5687863" cy="540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r>
              <a:rPr lang="zh-CN" altLang="en-US" sz="1400" dirty="0">
                <a:solidFill>
                  <a:schemeClr val="tx1"/>
                </a:solidFill>
                <a:latin typeface="Impact" panose="020B0806030902050204" pitchFamily="34" charset="0"/>
              </a:rPr>
              <a:t>巩固拓展党的群众路线教育实践活动和“三严三实”专题教育成果</a:t>
            </a:r>
          </a:p>
        </p:txBody>
      </p:sp>
      <p:sp>
        <p:nvSpPr>
          <p:cNvPr id="130" name="圆角矩形 129"/>
          <p:cNvSpPr/>
          <p:nvPr/>
        </p:nvSpPr>
        <p:spPr>
          <a:xfrm>
            <a:off x="3015932" y="3430619"/>
            <a:ext cx="5687863" cy="540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r>
              <a:rPr lang="zh-CN" altLang="en-US" sz="1400" dirty="0">
                <a:solidFill>
                  <a:schemeClr val="tx1"/>
                </a:solidFill>
                <a:latin typeface="Impact" panose="020B0806030902050204" pitchFamily="34" charset="0"/>
              </a:rPr>
              <a:t>进一步解决党员队伍在思想、组织、作风、纪律等方面存在的问题</a:t>
            </a:r>
          </a:p>
        </p:txBody>
      </p:sp>
      <p:sp>
        <p:nvSpPr>
          <p:cNvPr id="135" name="圆角矩形 134"/>
          <p:cNvSpPr/>
          <p:nvPr/>
        </p:nvSpPr>
        <p:spPr>
          <a:xfrm>
            <a:off x="2987824" y="4083918"/>
            <a:ext cx="5687863" cy="540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r>
              <a:rPr lang="zh-CN" altLang="en-US" sz="1400" dirty="0">
                <a:solidFill>
                  <a:schemeClr val="tx1"/>
                </a:solidFill>
                <a:latin typeface="Impact" panose="020B0806030902050204" pitchFamily="34" charset="0"/>
              </a:rPr>
              <a:t>保持发展党的先进性和纯洁性</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44" y="1751873"/>
            <a:ext cx="1890993" cy="2571750"/>
          </a:xfrm>
          <a:prstGeom prst="rect">
            <a:avLst/>
          </a:prstGeom>
        </p:spPr>
      </p:pic>
      <p:sp>
        <p:nvSpPr>
          <p:cNvPr id="71" name="椭圆 70"/>
          <p:cNvSpPr/>
          <p:nvPr/>
        </p:nvSpPr>
        <p:spPr>
          <a:xfrm>
            <a:off x="3134367" y="1400175"/>
            <a:ext cx="595140" cy="59514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accent6">
                  <a:lumMod val="20000"/>
                  <a:lumOff val="80000"/>
                </a:schemeClr>
              </a:solidFill>
              <a:latin typeface="Impact" panose="020B0806030902050204" pitchFamily="34" charset="0"/>
            </a:endParaRPr>
          </a:p>
        </p:txBody>
      </p:sp>
      <p:sp>
        <p:nvSpPr>
          <p:cNvPr id="72" name="TextBox 45"/>
          <p:cNvSpPr txBox="1"/>
          <p:nvPr/>
        </p:nvSpPr>
        <p:spPr>
          <a:xfrm>
            <a:off x="3161937" y="1497690"/>
            <a:ext cx="540000" cy="400110"/>
          </a:xfrm>
          <a:prstGeom prst="rect">
            <a:avLst/>
          </a:prstGeom>
          <a:noFill/>
        </p:spPr>
        <p:txBody>
          <a:bodyPr wrap="square" rtlCol="0" anchor="ctr" anchorCtr="0">
            <a:spAutoFit/>
          </a:bodyPr>
          <a:lstStyle/>
          <a:p>
            <a:pPr algn="ctr"/>
            <a:r>
              <a:rPr lang="en-US" altLang="zh-CN" sz="2000" dirty="0" smtClean="0">
                <a:solidFill>
                  <a:schemeClr val="accent6">
                    <a:lumMod val="20000"/>
                    <a:lumOff val="80000"/>
                  </a:schemeClr>
                </a:solidFill>
                <a:latin typeface="Impact" panose="020B0806030902050204" pitchFamily="34" charset="0"/>
              </a:rPr>
              <a:t>01</a:t>
            </a:r>
            <a:endParaRPr lang="zh-CN" altLang="en-US" sz="2000" dirty="0">
              <a:solidFill>
                <a:schemeClr val="accent6">
                  <a:lumMod val="20000"/>
                  <a:lumOff val="80000"/>
                </a:schemeClr>
              </a:solidFill>
              <a:latin typeface="Impact" panose="020B0806030902050204" pitchFamily="34" charset="0"/>
            </a:endParaRPr>
          </a:p>
        </p:txBody>
      </p:sp>
      <p:sp>
        <p:nvSpPr>
          <p:cNvPr id="121" name="椭圆 120"/>
          <p:cNvSpPr/>
          <p:nvPr/>
        </p:nvSpPr>
        <p:spPr>
          <a:xfrm>
            <a:off x="3134367" y="2064218"/>
            <a:ext cx="595140" cy="59514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accent6">
                  <a:lumMod val="20000"/>
                  <a:lumOff val="80000"/>
                </a:schemeClr>
              </a:solidFill>
              <a:latin typeface="Impact" panose="020B0806030902050204" pitchFamily="34" charset="0"/>
            </a:endParaRPr>
          </a:p>
        </p:txBody>
      </p:sp>
      <p:sp>
        <p:nvSpPr>
          <p:cNvPr id="122" name="TextBox 45"/>
          <p:cNvSpPr txBox="1"/>
          <p:nvPr/>
        </p:nvSpPr>
        <p:spPr>
          <a:xfrm>
            <a:off x="3161937" y="2161733"/>
            <a:ext cx="540000" cy="400110"/>
          </a:xfrm>
          <a:prstGeom prst="rect">
            <a:avLst/>
          </a:prstGeom>
          <a:noFill/>
        </p:spPr>
        <p:txBody>
          <a:bodyPr wrap="square" rtlCol="0" anchor="ctr" anchorCtr="0">
            <a:spAutoFit/>
          </a:bodyPr>
          <a:lstStyle/>
          <a:p>
            <a:pPr algn="ctr"/>
            <a:r>
              <a:rPr lang="en-US" altLang="zh-CN" sz="2000" dirty="0" smtClean="0">
                <a:solidFill>
                  <a:schemeClr val="accent6">
                    <a:lumMod val="20000"/>
                    <a:lumOff val="80000"/>
                  </a:schemeClr>
                </a:solidFill>
                <a:latin typeface="Impact" panose="020B0806030902050204" pitchFamily="34" charset="0"/>
              </a:rPr>
              <a:t>02</a:t>
            </a:r>
            <a:endParaRPr lang="zh-CN" altLang="en-US" sz="2000" dirty="0">
              <a:solidFill>
                <a:schemeClr val="accent6">
                  <a:lumMod val="20000"/>
                  <a:lumOff val="80000"/>
                </a:schemeClr>
              </a:solidFill>
              <a:latin typeface="Impact" panose="020B0806030902050204" pitchFamily="34" charset="0"/>
            </a:endParaRPr>
          </a:p>
        </p:txBody>
      </p:sp>
      <p:sp>
        <p:nvSpPr>
          <p:cNvPr id="126" name="椭圆 125"/>
          <p:cNvSpPr/>
          <p:nvPr/>
        </p:nvSpPr>
        <p:spPr>
          <a:xfrm>
            <a:off x="3134367" y="2728261"/>
            <a:ext cx="595140" cy="59514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accent6">
                  <a:lumMod val="20000"/>
                  <a:lumOff val="80000"/>
                </a:schemeClr>
              </a:solidFill>
              <a:latin typeface="Impact" panose="020B0806030902050204" pitchFamily="34" charset="0"/>
            </a:endParaRPr>
          </a:p>
        </p:txBody>
      </p:sp>
      <p:sp>
        <p:nvSpPr>
          <p:cNvPr id="127" name="TextBox 45"/>
          <p:cNvSpPr txBox="1"/>
          <p:nvPr/>
        </p:nvSpPr>
        <p:spPr>
          <a:xfrm>
            <a:off x="3161937" y="2825776"/>
            <a:ext cx="540000" cy="400110"/>
          </a:xfrm>
          <a:prstGeom prst="rect">
            <a:avLst/>
          </a:prstGeom>
          <a:noFill/>
        </p:spPr>
        <p:txBody>
          <a:bodyPr wrap="square" rtlCol="0" anchor="ctr" anchorCtr="0">
            <a:spAutoFit/>
          </a:bodyPr>
          <a:lstStyle/>
          <a:p>
            <a:pPr algn="ctr"/>
            <a:r>
              <a:rPr lang="en-US" altLang="zh-CN" sz="2000" dirty="0" smtClean="0">
                <a:solidFill>
                  <a:schemeClr val="accent6">
                    <a:lumMod val="20000"/>
                    <a:lumOff val="80000"/>
                  </a:schemeClr>
                </a:solidFill>
                <a:latin typeface="Impact" panose="020B0806030902050204" pitchFamily="34" charset="0"/>
              </a:rPr>
              <a:t>03</a:t>
            </a:r>
            <a:endParaRPr lang="zh-CN" altLang="en-US" sz="2000" dirty="0">
              <a:solidFill>
                <a:schemeClr val="accent6">
                  <a:lumMod val="20000"/>
                  <a:lumOff val="80000"/>
                </a:schemeClr>
              </a:solidFill>
              <a:latin typeface="Impact" panose="020B0806030902050204" pitchFamily="34" charset="0"/>
            </a:endParaRPr>
          </a:p>
        </p:txBody>
      </p:sp>
      <p:sp>
        <p:nvSpPr>
          <p:cNvPr id="131" name="椭圆 130"/>
          <p:cNvSpPr/>
          <p:nvPr/>
        </p:nvSpPr>
        <p:spPr>
          <a:xfrm>
            <a:off x="3134367" y="3392304"/>
            <a:ext cx="595140" cy="59514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accent6">
                  <a:lumMod val="20000"/>
                  <a:lumOff val="80000"/>
                </a:schemeClr>
              </a:solidFill>
              <a:latin typeface="Impact" panose="020B0806030902050204" pitchFamily="34" charset="0"/>
            </a:endParaRPr>
          </a:p>
        </p:txBody>
      </p:sp>
      <p:sp>
        <p:nvSpPr>
          <p:cNvPr id="132" name="TextBox 45"/>
          <p:cNvSpPr txBox="1"/>
          <p:nvPr/>
        </p:nvSpPr>
        <p:spPr>
          <a:xfrm>
            <a:off x="3161937" y="3489819"/>
            <a:ext cx="540000" cy="400110"/>
          </a:xfrm>
          <a:prstGeom prst="rect">
            <a:avLst/>
          </a:prstGeom>
          <a:noFill/>
        </p:spPr>
        <p:txBody>
          <a:bodyPr wrap="square" rtlCol="0" anchor="ctr" anchorCtr="0">
            <a:spAutoFit/>
          </a:bodyPr>
          <a:lstStyle/>
          <a:p>
            <a:pPr algn="ctr"/>
            <a:r>
              <a:rPr lang="en-US" altLang="zh-CN" sz="2000" dirty="0" smtClean="0">
                <a:solidFill>
                  <a:schemeClr val="accent6">
                    <a:lumMod val="20000"/>
                    <a:lumOff val="80000"/>
                  </a:schemeClr>
                </a:solidFill>
                <a:latin typeface="Impact" panose="020B0806030902050204" pitchFamily="34" charset="0"/>
              </a:rPr>
              <a:t>04</a:t>
            </a:r>
            <a:endParaRPr lang="zh-CN" altLang="en-US" sz="2000" dirty="0">
              <a:solidFill>
                <a:schemeClr val="accent6">
                  <a:lumMod val="20000"/>
                  <a:lumOff val="80000"/>
                </a:schemeClr>
              </a:solidFill>
              <a:latin typeface="Impact" panose="020B0806030902050204" pitchFamily="34" charset="0"/>
            </a:endParaRPr>
          </a:p>
        </p:txBody>
      </p:sp>
      <p:sp>
        <p:nvSpPr>
          <p:cNvPr id="136" name="椭圆 135"/>
          <p:cNvSpPr/>
          <p:nvPr/>
        </p:nvSpPr>
        <p:spPr>
          <a:xfrm>
            <a:off x="3134367" y="4056348"/>
            <a:ext cx="595140" cy="59514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accent6">
                  <a:lumMod val="20000"/>
                  <a:lumOff val="80000"/>
                </a:schemeClr>
              </a:solidFill>
              <a:latin typeface="Impact" panose="020B0806030902050204" pitchFamily="34" charset="0"/>
            </a:endParaRPr>
          </a:p>
        </p:txBody>
      </p:sp>
      <p:sp>
        <p:nvSpPr>
          <p:cNvPr id="137" name="TextBox 45"/>
          <p:cNvSpPr txBox="1"/>
          <p:nvPr/>
        </p:nvSpPr>
        <p:spPr>
          <a:xfrm>
            <a:off x="3161937" y="4153863"/>
            <a:ext cx="540000" cy="400110"/>
          </a:xfrm>
          <a:prstGeom prst="rect">
            <a:avLst/>
          </a:prstGeom>
          <a:noFill/>
        </p:spPr>
        <p:txBody>
          <a:bodyPr wrap="square" rtlCol="0" anchor="ctr" anchorCtr="0">
            <a:spAutoFit/>
          </a:bodyPr>
          <a:lstStyle/>
          <a:p>
            <a:pPr algn="ctr"/>
            <a:r>
              <a:rPr lang="en-US" altLang="zh-CN" sz="2000" dirty="0" smtClean="0">
                <a:solidFill>
                  <a:schemeClr val="accent6">
                    <a:lumMod val="20000"/>
                    <a:lumOff val="80000"/>
                  </a:schemeClr>
                </a:solidFill>
                <a:latin typeface="Impact" panose="020B0806030902050204" pitchFamily="34" charset="0"/>
              </a:rPr>
              <a:t>05</a:t>
            </a:r>
            <a:endParaRPr lang="zh-CN" altLang="en-US" sz="2000" dirty="0">
              <a:solidFill>
                <a:schemeClr val="accent6">
                  <a:lumMod val="20000"/>
                  <a:lumOff val="80000"/>
                </a:schemeClr>
              </a:solidFill>
              <a:latin typeface="Impact" panose="020B0806030902050204" pitchFamily="34" charset="0"/>
            </a:endParaRPr>
          </a:p>
        </p:txBody>
      </p:sp>
    </p:spTree>
    <p:extLst>
      <p:ext uri="{BB962C8B-B14F-4D97-AF65-F5344CB8AC3E}">
        <p14:creationId xmlns:p14="http://schemas.microsoft.com/office/powerpoint/2010/main" val="33085331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fade">
                                      <p:cBhvr>
                                        <p:cTn id="21" dur="1000"/>
                                        <p:tgtEl>
                                          <p:spTgt spid="120"/>
                                        </p:tgtEl>
                                      </p:cBhvr>
                                    </p:animEffect>
                                    <p:anim calcmode="lin" valueType="num">
                                      <p:cBhvr>
                                        <p:cTn id="22" dur="1000" fill="hold"/>
                                        <p:tgtEl>
                                          <p:spTgt spid="120"/>
                                        </p:tgtEl>
                                        <p:attrNameLst>
                                          <p:attrName>ppt_x</p:attrName>
                                        </p:attrNameLst>
                                      </p:cBhvr>
                                      <p:tavLst>
                                        <p:tav tm="0">
                                          <p:val>
                                            <p:strVal val="#ppt_x"/>
                                          </p:val>
                                        </p:tav>
                                        <p:tav tm="100000">
                                          <p:val>
                                            <p:strVal val="#ppt_x"/>
                                          </p:val>
                                        </p:tav>
                                      </p:tavLst>
                                    </p:anim>
                                    <p:anim calcmode="lin" valueType="num">
                                      <p:cBhvr>
                                        <p:cTn id="23" dur="1000" fill="hold"/>
                                        <p:tgtEl>
                                          <p:spTgt spid="1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1000"/>
                                        <p:tgtEl>
                                          <p:spTgt spid="121"/>
                                        </p:tgtEl>
                                      </p:cBhvr>
                                    </p:animEffect>
                                    <p:anim calcmode="lin" valueType="num">
                                      <p:cBhvr>
                                        <p:cTn id="27" dur="1000" fill="hold"/>
                                        <p:tgtEl>
                                          <p:spTgt spid="121"/>
                                        </p:tgtEl>
                                        <p:attrNameLst>
                                          <p:attrName>ppt_x</p:attrName>
                                        </p:attrNameLst>
                                      </p:cBhvr>
                                      <p:tavLst>
                                        <p:tav tm="0">
                                          <p:val>
                                            <p:strVal val="#ppt_x"/>
                                          </p:val>
                                        </p:tav>
                                        <p:tav tm="100000">
                                          <p:val>
                                            <p:strVal val="#ppt_x"/>
                                          </p:val>
                                        </p:tav>
                                      </p:tavLst>
                                    </p:anim>
                                    <p:anim calcmode="lin" valueType="num">
                                      <p:cBhvr>
                                        <p:cTn id="28" dur="1000" fill="hold"/>
                                        <p:tgtEl>
                                          <p:spTgt spid="1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1000"/>
                                        <p:tgtEl>
                                          <p:spTgt spid="122"/>
                                        </p:tgtEl>
                                      </p:cBhvr>
                                    </p:animEffect>
                                    <p:anim calcmode="lin" valueType="num">
                                      <p:cBhvr>
                                        <p:cTn id="32" dur="1000" fill="hold"/>
                                        <p:tgtEl>
                                          <p:spTgt spid="122"/>
                                        </p:tgtEl>
                                        <p:attrNameLst>
                                          <p:attrName>ppt_x</p:attrName>
                                        </p:attrNameLst>
                                      </p:cBhvr>
                                      <p:tavLst>
                                        <p:tav tm="0">
                                          <p:val>
                                            <p:strVal val="#ppt_x"/>
                                          </p:val>
                                        </p:tav>
                                        <p:tav tm="100000">
                                          <p:val>
                                            <p:strVal val="#ppt_x"/>
                                          </p:val>
                                        </p:tav>
                                      </p:tavLst>
                                    </p:anim>
                                    <p:anim calcmode="lin" valueType="num">
                                      <p:cBhvr>
                                        <p:cTn id="33"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1000"/>
                                        <p:tgtEl>
                                          <p:spTgt spid="125"/>
                                        </p:tgtEl>
                                      </p:cBhvr>
                                    </p:animEffect>
                                    <p:anim calcmode="lin" valueType="num">
                                      <p:cBhvr>
                                        <p:cTn id="39" dur="1000" fill="hold"/>
                                        <p:tgtEl>
                                          <p:spTgt spid="125"/>
                                        </p:tgtEl>
                                        <p:attrNameLst>
                                          <p:attrName>ppt_x</p:attrName>
                                        </p:attrNameLst>
                                      </p:cBhvr>
                                      <p:tavLst>
                                        <p:tav tm="0">
                                          <p:val>
                                            <p:strVal val="#ppt_x"/>
                                          </p:val>
                                        </p:tav>
                                        <p:tav tm="100000">
                                          <p:val>
                                            <p:strVal val="#ppt_x"/>
                                          </p:val>
                                        </p:tav>
                                      </p:tavLst>
                                    </p:anim>
                                    <p:anim calcmode="lin" valueType="num">
                                      <p:cBhvr>
                                        <p:cTn id="40" dur="1000" fill="hold"/>
                                        <p:tgtEl>
                                          <p:spTgt spid="12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1000"/>
                                        <p:tgtEl>
                                          <p:spTgt spid="126"/>
                                        </p:tgtEl>
                                      </p:cBhvr>
                                    </p:animEffect>
                                    <p:anim calcmode="lin" valueType="num">
                                      <p:cBhvr>
                                        <p:cTn id="44" dur="1000" fill="hold"/>
                                        <p:tgtEl>
                                          <p:spTgt spid="126"/>
                                        </p:tgtEl>
                                        <p:attrNameLst>
                                          <p:attrName>ppt_x</p:attrName>
                                        </p:attrNameLst>
                                      </p:cBhvr>
                                      <p:tavLst>
                                        <p:tav tm="0">
                                          <p:val>
                                            <p:strVal val="#ppt_x"/>
                                          </p:val>
                                        </p:tav>
                                        <p:tav tm="100000">
                                          <p:val>
                                            <p:strVal val="#ppt_x"/>
                                          </p:val>
                                        </p:tav>
                                      </p:tavLst>
                                    </p:anim>
                                    <p:anim calcmode="lin" valueType="num">
                                      <p:cBhvr>
                                        <p:cTn id="45" dur="1000" fill="hold"/>
                                        <p:tgtEl>
                                          <p:spTgt spid="1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fade">
                                      <p:cBhvr>
                                        <p:cTn id="48" dur="1000"/>
                                        <p:tgtEl>
                                          <p:spTgt spid="127"/>
                                        </p:tgtEl>
                                      </p:cBhvr>
                                    </p:animEffect>
                                    <p:anim calcmode="lin" valueType="num">
                                      <p:cBhvr>
                                        <p:cTn id="49" dur="1000" fill="hold"/>
                                        <p:tgtEl>
                                          <p:spTgt spid="127"/>
                                        </p:tgtEl>
                                        <p:attrNameLst>
                                          <p:attrName>ppt_x</p:attrName>
                                        </p:attrNameLst>
                                      </p:cBhvr>
                                      <p:tavLst>
                                        <p:tav tm="0">
                                          <p:val>
                                            <p:strVal val="#ppt_x"/>
                                          </p:val>
                                        </p:tav>
                                        <p:tav tm="100000">
                                          <p:val>
                                            <p:strVal val="#ppt_x"/>
                                          </p:val>
                                        </p:tav>
                                      </p:tavLst>
                                    </p:anim>
                                    <p:anim calcmode="lin" valueType="num">
                                      <p:cBhvr>
                                        <p:cTn id="50"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0"/>
                                        </p:tgtEl>
                                        <p:attrNameLst>
                                          <p:attrName>style.visibility</p:attrName>
                                        </p:attrNameLst>
                                      </p:cBhvr>
                                      <p:to>
                                        <p:strVal val="visible"/>
                                      </p:to>
                                    </p:set>
                                    <p:animEffect transition="in" filter="fade">
                                      <p:cBhvr>
                                        <p:cTn id="55" dur="1000"/>
                                        <p:tgtEl>
                                          <p:spTgt spid="130"/>
                                        </p:tgtEl>
                                      </p:cBhvr>
                                    </p:animEffect>
                                    <p:anim calcmode="lin" valueType="num">
                                      <p:cBhvr>
                                        <p:cTn id="56" dur="1000" fill="hold"/>
                                        <p:tgtEl>
                                          <p:spTgt spid="130"/>
                                        </p:tgtEl>
                                        <p:attrNameLst>
                                          <p:attrName>ppt_x</p:attrName>
                                        </p:attrNameLst>
                                      </p:cBhvr>
                                      <p:tavLst>
                                        <p:tav tm="0">
                                          <p:val>
                                            <p:strVal val="#ppt_x"/>
                                          </p:val>
                                        </p:tav>
                                        <p:tav tm="100000">
                                          <p:val>
                                            <p:strVal val="#ppt_x"/>
                                          </p:val>
                                        </p:tav>
                                      </p:tavLst>
                                    </p:anim>
                                    <p:anim calcmode="lin" valueType="num">
                                      <p:cBhvr>
                                        <p:cTn id="57" dur="1000" fill="hold"/>
                                        <p:tgtEl>
                                          <p:spTgt spid="13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fade">
                                      <p:cBhvr>
                                        <p:cTn id="60" dur="1000"/>
                                        <p:tgtEl>
                                          <p:spTgt spid="132"/>
                                        </p:tgtEl>
                                      </p:cBhvr>
                                    </p:animEffect>
                                    <p:anim calcmode="lin" valueType="num">
                                      <p:cBhvr>
                                        <p:cTn id="61" dur="1000" fill="hold"/>
                                        <p:tgtEl>
                                          <p:spTgt spid="132"/>
                                        </p:tgtEl>
                                        <p:attrNameLst>
                                          <p:attrName>ppt_x</p:attrName>
                                        </p:attrNameLst>
                                      </p:cBhvr>
                                      <p:tavLst>
                                        <p:tav tm="0">
                                          <p:val>
                                            <p:strVal val="#ppt_x"/>
                                          </p:val>
                                        </p:tav>
                                        <p:tav tm="100000">
                                          <p:val>
                                            <p:strVal val="#ppt_x"/>
                                          </p:val>
                                        </p:tav>
                                      </p:tavLst>
                                    </p:anim>
                                    <p:anim calcmode="lin" valueType="num">
                                      <p:cBhvr>
                                        <p:cTn id="62" dur="1000" fill="hold"/>
                                        <p:tgtEl>
                                          <p:spTgt spid="13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1"/>
                                        </p:tgtEl>
                                        <p:attrNameLst>
                                          <p:attrName>style.visibility</p:attrName>
                                        </p:attrNameLst>
                                      </p:cBhvr>
                                      <p:to>
                                        <p:strVal val="visible"/>
                                      </p:to>
                                    </p:set>
                                    <p:animEffect transition="in" filter="fade">
                                      <p:cBhvr>
                                        <p:cTn id="65" dur="1000"/>
                                        <p:tgtEl>
                                          <p:spTgt spid="131"/>
                                        </p:tgtEl>
                                      </p:cBhvr>
                                    </p:animEffect>
                                    <p:anim calcmode="lin" valueType="num">
                                      <p:cBhvr>
                                        <p:cTn id="66" dur="1000" fill="hold"/>
                                        <p:tgtEl>
                                          <p:spTgt spid="131"/>
                                        </p:tgtEl>
                                        <p:attrNameLst>
                                          <p:attrName>ppt_x</p:attrName>
                                        </p:attrNameLst>
                                      </p:cBhvr>
                                      <p:tavLst>
                                        <p:tav tm="0">
                                          <p:val>
                                            <p:strVal val="#ppt_x"/>
                                          </p:val>
                                        </p:tav>
                                        <p:tav tm="100000">
                                          <p:val>
                                            <p:strVal val="#ppt_x"/>
                                          </p:val>
                                        </p:tav>
                                      </p:tavLst>
                                    </p:anim>
                                    <p:anim calcmode="lin" valueType="num">
                                      <p:cBhvr>
                                        <p:cTn id="67"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5"/>
                                        </p:tgtEl>
                                        <p:attrNameLst>
                                          <p:attrName>style.visibility</p:attrName>
                                        </p:attrNameLst>
                                      </p:cBhvr>
                                      <p:to>
                                        <p:strVal val="visible"/>
                                      </p:to>
                                    </p:set>
                                    <p:animEffect transition="in" filter="fade">
                                      <p:cBhvr>
                                        <p:cTn id="72" dur="1000"/>
                                        <p:tgtEl>
                                          <p:spTgt spid="135"/>
                                        </p:tgtEl>
                                      </p:cBhvr>
                                    </p:animEffect>
                                    <p:anim calcmode="lin" valueType="num">
                                      <p:cBhvr>
                                        <p:cTn id="73" dur="1000" fill="hold"/>
                                        <p:tgtEl>
                                          <p:spTgt spid="135"/>
                                        </p:tgtEl>
                                        <p:attrNameLst>
                                          <p:attrName>ppt_x</p:attrName>
                                        </p:attrNameLst>
                                      </p:cBhvr>
                                      <p:tavLst>
                                        <p:tav tm="0">
                                          <p:val>
                                            <p:strVal val="#ppt_x"/>
                                          </p:val>
                                        </p:tav>
                                        <p:tav tm="100000">
                                          <p:val>
                                            <p:strVal val="#ppt_x"/>
                                          </p:val>
                                        </p:tav>
                                      </p:tavLst>
                                    </p:anim>
                                    <p:anim calcmode="lin" valueType="num">
                                      <p:cBhvr>
                                        <p:cTn id="74" dur="1000" fill="hold"/>
                                        <p:tgtEl>
                                          <p:spTgt spid="13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6"/>
                                        </p:tgtEl>
                                        <p:attrNameLst>
                                          <p:attrName>style.visibility</p:attrName>
                                        </p:attrNameLst>
                                      </p:cBhvr>
                                      <p:to>
                                        <p:strVal val="visible"/>
                                      </p:to>
                                    </p:set>
                                    <p:animEffect transition="in" filter="fade">
                                      <p:cBhvr>
                                        <p:cTn id="82" dur="1000"/>
                                        <p:tgtEl>
                                          <p:spTgt spid="136"/>
                                        </p:tgtEl>
                                      </p:cBhvr>
                                    </p:animEffect>
                                    <p:anim calcmode="lin" valueType="num">
                                      <p:cBhvr>
                                        <p:cTn id="83" dur="1000" fill="hold"/>
                                        <p:tgtEl>
                                          <p:spTgt spid="136"/>
                                        </p:tgtEl>
                                        <p:attrNameLst>
                                          <p:attrName>ppt_x</p:attrName>
                                        </p:attrNameLst>
                                      </p:cBhvr>
                                      <p:tavLst>
                                        <p:tav tm="0">
                                          <p:val>
                                            <p:strVal val="#ppt_x"/>
                                          </p:val>
                                        </p:tav>
                                        <p:tav tm="100000">
                                          <p:val>
                                            <p:strVal val="#ppt_x"/>
                                          </p:val>
                                        </p:tav>
                                      </p:tavLst>
                                    </p:anim>
                                    <p:anim calcmode="lin" valueType="num">
                                      <p:cBhvr>
                                        <p:cTn id="84"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20" grpId="0" animBg="1"/>
      <p:bldP spid="125" grpId="0" animBg="1"/>
      <p:bldP spid="130" grpId="0" animBg="1"/>
      <p:bldP spid="135" grpId="0" animBg="1"/>
      <p:bldP spid="71" grpId="0" animBg="1"/>
      <p:bldP spid="72" grpId="0"/>
      <p:bldP spid="121" grpId="0" animBg="1"/>
      <p:bldP spid="122" grpId="0"/>
      <p:bldP spid="126" grpId="0" animBg="1"/>
      <p:bldP spid="127" grpId="0"/>
      <p:bldP spid="131" grpId="0" animBg="1"/>
      <p:bldP spid="132" grpId="0"/>
      <p:bldP spid="136" grpId="0" animBg="1"/>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dirty="0" smtClean="0"/>
              <a:t>02</a:t>
            </a:r>
            <a:endParaRPr lang="zh-CN" altLang="en-US" dirty="0"/>
          </a:p>
        </p:txBody>
      </p:sp>
      <p:sp>
        <p:nvSpPr>
          <p:cNvPr id="11" name="文本占位符 10"/>
          <p:cNvSpPr>
            <a:spLocks noGrp="1"/>
          </p:cNvSpPr>
          <p:nvPr>
            <p:ph type="body" sz="quarter" idx="11"/>
          </p:nvPr>
        </p:nvSpPr>
        <p:spPr/>
        <p:txBody>
          <a:bodyPr/>
          <a:lstStyle/>
          <a:p>
            <a:r>
              <a:rPr lang="zh-CN" altLang="en-US" dirty="0"/>
              <a:t>“两学一做”</a:t>
            </a:r>
            <a:r>
              <a:rPr lang="zh-CN" altLang="en-US" dirty="0" smtClean="0"/>
              <a:t>的主要内容</a:t>
            </a:r>
            <a:endParaRPr lang="zh-CN" altLang="en-US" dirty="0"/>
          </a:p>
        </p:txBody>
      </p:sp>
    </p:spTree>
    <p:extLst>
      <p:ext uri="{BB962C8B-B14F-4D97-AF65-F5344CB8AC3E}">
        <p14:creationId xmlns:p14="http://schemas.microsoft.com/office/powerpoint/2010/main" val="3844999248"/>
      </p:ext>
    </p:extLst>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3416267" y="3131546"/>
            <a:ext cx="4959660"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3416267" y="2334428"/>
            <a:ext cx="4959660"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3416267" y="1537310"/>
            <a:ext cx="4959660"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416267" y="3928664"/>
            <a:ext cx="4959660" cy="595140"/>
          </a:xfrm>
          <a:prstGeom prst="roundRect">
            <a:avLst>
              <a:gd name="adj" fmla="val 5000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771652" y="3423304"/>
            <a:ext cx="2210572" cy="396796"/>
          </a:xfrm>
          <a:prstGeom prst="roundRect">
            <a:avLst>
              <a:gd name="adj" fmla="val 50000"/>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p:nvPr>
        </p:nvSpPr>
        <p:spPr/>
        <p:txBody>
          <a:bodyPr>
            <a:normAutofit lnSpcReduction="10000"/>
          </a:bodyPr>
          <a:lstStyle/>
          <a:p>
            <a:r>
              <a:rPr lang="zh-CN" altLang="en-US" dirty="0" smtClean="0"/>
              <a:t>主要内容</a:t>
            </a:r>
            <a:endParaRPr lang="zh-CN" altLang="en-US" dirty="0">
              <a:solidFill>
                <a:schemeClr val="accent1"/>
              </a:solidFill>
            </a:endParaRPr>
          </a:p>
        </p:txBody>
      </p:sp>
      <p:sp>
        <p:nvSpPr>
          <p:cNvPr id="4" name="文本占位符 3"/>
          <p:cNvSpPr>
            <a:spLocks noGrp="1"/>
          </p:cNvSpPr>
          <p:nvPr>
            <p:ph type="body" sz="quarter" idx="11"/>
          </p:nvPr>
        </p:nvSpPr>
        <p:spPr/>
        <p:txBody>
          <a:bodyPr>
            <a:normAutofit fontScale="92500" lnSpcReduction="20000"/>
          </a:bodyPr>
          <a:lstStyle/>
          <a:p>
            <a:r>
              <a:rPr lang="zh-CN" altLang="en-US" dirty="0"/>
              <a:t>学党章</a:t>
            </a:r>
            <a:r>
              <a:rPr lang="zh-CN" altLang="en-US" dirty="0" smtClean="0"/>
              <a:t>党规</a:t>
            </a:r>
            <a:endParaRPr lang="zh-CN" altLang="en-US" dirty="0"/>
          </a:p>
        </p:txBody>
      </p:sp>
      <p:pic>
        <p:nvPicPr>
          <p:cNvPr id="64" name="Picture 3" descr="C:\Users\xb\Desktop\53bf653e36a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21" y="3326557"/>
            <a:ext cx="601048" cy="53291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5" name="TextBox 45"/>
          <p:cNvSpPr txBox="1"/>
          <p:nvPr/>
        </p:nvSpPr>
        <p:spPr>
          <a:xfrm>
            <a:off x="1407555" y="3467813"/>
            <a:ext cx="1282402" cy="307777"/>
          </a:xfrm>
          <a:prstGeom prst="rect">
            <a:avLst/>
          </a:prstGeom>
          <a:noFill/>
          <a:effectLst/>
        </p:spPr>
        <p:txBody>
          <a:bodyPr wrap="none" lIns="0" tIns="0" rIns="0" bIns="0" rtlCol="0">
            <a:spAutoFit/>
          </a:bodyPr>
          <a:lstStyle/>
          <a:p>
            <a:r>
              <a:rPr lang="zh-CN" altLang="en-US" sz="2000" b="1" dirty="0">
                <a:solidFill>
                  <a:schemeClr val="bg1"/>
                </a:solidFill>
                <a:latin typeface="微软雅黑" pitchFamily="34" charset="-122"/>
                <a:ea typeface="微软雅黑" pitchFamily="34" charset="-122"/>
              </a:rPr>
              <a:t>学</a:t>
            </a:r>
            <a:r>
              <a:rPr lang="zh-CN" altLang="en-US" sz="2000" b="1" dirty="0" smtClean="0">
                <a:solidFill>
                  <a:schemeClr val="bg1"/>
                </a:solidFill>
                <a:latin typeface="微软雅黑" pitchFamily="34" charset="-122"/>
                <a:ea typeface="微软雅黑" pitchFamily="34" charset="-122"/>
              </a:rPr>
              <a:t>党章党规</a:t>
            </a:r>
            <a:endParaRPr lang="zh-CN" altLang="en-US" sz="2000" b="1" dirty="0">
              <a:solidFill>
                <a:schemeClr val="bg1"/>
              </a:solidFill>
              <a:latin typeface="微软雅黑" pitchFamily="34" charset="-122"/>
              <a:ea typeface="微软雅黑" pitchFamily="34" charset="-122"/>
            </a:endParaRPr>
          </a:p>
        </p:txBody>
      </p:sp>
      <p:sp>
        <p:nvSpPr>
          <p:cNvPr id="160" name="圆角矩形 159"/>
          <p:cNvSpPr/>
          <p:nvPr/>
        </p:nvSpPr>
        <p:spPr>
          <a:xfrm>
            <a:off x="4097248" y="1564880"/>
            <a:ext cx="4507200" cy="540000"/>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zh-CN" altLang="en-US" sz="1400" dirty="0">
                <a:solidFill>
                  <a:schemeClr val="tx1"/>
                </a:solidFill>
              </a:rPr>
              <a:t>明确基本标准、树立行为规范，逐条逐句通读党章</a:t>
            </a:r>
          </a:p>
        </p:txBody>
      </p:sp>
      <p:sp>
        <p:nvSpPr>
          <p:cNvPr id="163" name="圆角矩形 162"/>
          <p:cNvSpPr/>
          <p:nvPr/>
        </p:nvSpPr>
        <p:spPr>
          <a:xfrm>
            <a:off x="4097248" y="2361998"/>
            <a:ext cx="4507200" cy="540000"/>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zh-CN" altLang="en-US" sz="1400" dirty="0">
                <a:solidFill>
                  <a:schemeClr val="tx1"/>
                </a:solidFill>
              </a:rPr>
              <a:t>认真学习</a:t>
            </a:r>
            <a:r>
              <a:rPr lang="en-US" altLang="zh-CN" sz="1400" dirty="0">
                <a:solidFill>
                  <a:schemeClr val="tx1"/>
                </a:solidFill>
              </a:rPr>
              <a:t>《</a:t>
            </a:r>
            <a:r>
              <a:rPr lang="zh-CN" altLang="en-US" sz="1400" dirty="0">
                <a:solidFill>
                  <a:schemeClr val="tx1"/>
                </a:solidFill>
              </a:rPr>
              <a:t>中国共产党廉洁自律准则</a:t>
            </a:r>
            <a:r>
              <a:rPr lang="en-US" altLang="zh-CN" sz="1400" dirty="0">
                <a:solidFill>
                  <a:schemeClr val="tx1"/>
                </a:solidFill>
              </a:rPr>
              <a:t>》</a:t>
            </a:r>
            <a:r>
              <a:rPr lang="zh-CN" altLang="en-US" sz="1400" dirty="0">
                <a:solidFill>
                  <a:schemeClr val="tx1"/>
                </a:solidFill>
              </a:rPr>
              <a:t>、</a:t>
            </a:r>
            <a:r>
              <a:rPr lang="en-US" altLang="zh-CN" sz="1400" dirty="0">
                <a:solidFill>
                  <a:schemeClr val="tx1"/>
                </a:solidFill>
              </a:rPr>
              <a:t>《</a:t>
            </a:r>
            <a:r>
              <a:rPr lang="zh-CN" altLang="en-US" sz="1400" dirty="0">
                <a:solidFill>
                  <a:schemeClr val="tx1"/>
                </a:solidFill>
              </a:rPr>
              <a:t>中国共产党纪律处分条例</a:t>
            </a:r>
            <a:r>
              <a:rPr lang="en-US" altLang="zh-CN" sz="1400" dirty="0">
                <a:solidFill>
                  <a:schemeClr val="tx1"/>
                </a:solidFill>
              </a:rPr>
              <a:t>》</a:t>
            </a:r>
            <a:r>
              <a:rPr lang="zh-CN" altLang="en-US" sz="1400" dirty="0">
                <a:solidFill>
                  <a:schemeClr val="tx1"/>
                </a:solidFill>
              </a:rPr>
              <a:t>等党内法规</a:t>
            </a:r>
          </a:p>
        </p:txBody>
      </p:sp>
      <p:sp>
        <p:nvSpPr>
          <p:cNvPr id="171" name="圆角矩形 170"/>
          <p:cNvSpPr/>
          <p:nvPr/>
        </p:nvSpPr>
        <p:spPr>
          <a:xfrm>
            <a:off x="4097248" y="3159116"/>
            <a:ext cx="4507200" cy="540000"/>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zh-CN" altLang="en-US" sz="1400" dirty="0">
                <a:solidFill>
                  <a:schemeClr val="tx1"/>
                </a:solidFill>
              </a:rPr>
              <a:t>学习党的历史，学习革命先辈和先进典型</a:t>
            </a:r>
          </a:p>
        </p:txBody>
      </p:sp>
      <p:sp>
        <p:nvSpPr>
          <p:cNvPr id="179" name="圆角矩形 178"/>
          <p:cNvSpPr/>
          <p:nvPr/>
        </p:nvSpPr>
        <p:spPr>
          <a:xfrm>
            <a:off x="4096834" y="3956234"/>
            <a:ext cx="4507614" cy="540000"/>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zh-CN" altLang="en-US" sz="1400" dirty="0">
                <a:solidFill>
                  <a:schemeClr val="tx1"/>
                </a:solidFill>
              </a:rPr>
              <a:t>从周永康、薄熙来、徐才厚、郭伯雄、令计划等违纪违法案件中汲取教训</a:t>
            </a:r>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72667"/>
            <a:ext cx="2433943" cy="1611267"/>
          </a:xfrm>
          <a:prstGeom prst="rect">
            <a:avLst/>
          </a:prstGeom>
        </p:spPr>
      </p:pic>
      <p:sp>
        <p:nvSpPr>
          <p:cNvPr id="68" name="TextBox 14"/>
          <p:cNvSpPr txBox="1"/>
          <p:nvPr/>
        </p:nvSpPr>
        <p:spPr>
          <a:xfrm>
            <a:off x="1358442" y="2073592"/>
            <a:ext cx="713636" cy="1107996"/>
          </a:xfrm>
          <a:prstGeom prst="rect">
            <a:avLst/>
          </a:prstGeom>
          <a:noFill/>
        </p:spPr>
        <p:txBody>
          <a:bodyPr wrap="square" rtlCol="0">
            <a:spAutoFit/>
          </a:bodyPr>
          <a:lstStyle>
            <a:defPPr>
              <a:defRPr lang="zh-CN"/>
            </a:defPPr>
            <a:lvl1pPr algn="ctr">
              <a:defRPr sz="6600">
                <a:solidFill>
                  <a:schemeClr val="bg1"/>
                </a:solidFill>
                <a:latin typeface="方正粗黑宋简体" panose="02000000000000000000" pitchFamily="2" charset="-122"/>
                <a:ea typeface="方正粗黑宋简体" panose="02000000000000000000" pitchFamily="2" charset="-122"/>
              </a:defRPr>
            </a:lvl1pPr>
          </a:lstStyle>
          <a:p>
            <a:r>
              <a:rPr lang="zh-CN" altLang="en-US" dirty="0"/>
              <a:t>学</a:t>
            </a:r>
          </a:p>
        </p:txBody>
      </p:sp>
      <p:sp>
        <p:nvSpPr>
          <p:cNvPr id="43" name="TextBox 45"/>
          <p:cNvSpPr txBox="1"/>
          <p:nvPr/>
        </p:nvSpPr>
        <p:spPr>
          <a:xfrm>
            <a:off x="3605475" y="1680992"/>
            <a:ext cx="332436" cy="307777"/>
          </a:xfrm>
          <a:prstGeom prst="rect">
            <a:avLst/>
          </a:prstGeom>
          <a:noFill/>
        </p:spPr>
        <p:txBody>
          <a:bodyPr wrap="square" lIns="0" tIns="0" rIns="0" bIns="0" rtlCol="0" anchor="ctr" anchorCtr="0">
            <a:spAutoFit/>
          </a:bodyPr>
          <a:lstStyle/>
          <a:p>
            <a:pPr algn="ctr"/>
            <a:r>
              <a:rPr lang="en-US" altLang="zh-CN" sz="2000" dirty="0" smtClean="0">
                <a:solidFill>
                  <a:schemeClr val="accent2">
                    <a:lumMod val="20000"/>
                    <a:lumOff val="80000"/>
                  </a:schemeClr>
                </a:solidFill>
                <a:latin typeface="Impact" panose="020B0806030902050204" pitchFamily="34" charset="0"/>
              </a:rPr>
              <a:t>01</a:t>
            </a:r>
            <a:endParaRPr lang="zh-CN" altLang="en-US" sz="2000" dirty="0">
              <a:solidFill>
                <a:schemeClr val="accent2">
                  <a:lumMod val="20000"/>
                  <a:lumOff val="80000"/>
                </a:schemeClr>
              </a:solidFill>
              <a:latin typeface="Impact" panose="020B0806030902050204" pitchFamily="34" charset="0"/>
            </a:endParaRPr>
          </a:p>
        </p:txBody>
      </p:sp>
      <p:sp>
        <p:nvSpPr>
          <p:cNvPr id="45" name="TextBox 45"/>
          <p:cNvSpPr txBox="1"/>
          <p:nvPr/>
        </p:nvSpPr>
        <p:spPr>
          <a:xfrm>
            <a:off x="3605475" y="2478110"/>
            <a:ext cx="332436" cy="307777"/>
          </a:xfrm>
          <a:prstGeom prst="rect">
            <a:avLst/>
          </a:prstGeom>
          <a:noFill/>
        </p:spPr>
        <p:txBody>
          <a:bodyPr wrap="square" lIns="0" tIns="0" rIns="0" bIns="0" rtlCol="0" anchor="ctr" anchorCtr="0">
            <a:spAutoFit/>
          </a:bodyPr>
          <a:lstStyle/>
          <a:p>
            <a:pPr algn="ctr"/>
            <a:r>
              <a:rPr lang="en-US" altLang="zh-CN" sz="2000" dirty="0" smtClean="0">
                <a:solidFill>
                  <a:schemeClr val="accent2">
                    <a:lumMod val="20000"/>
                    <a:lumOff val="80000"/>
                  </a:schemeClr>
                </a:solidFill>
                <a:latin typeface="Impact" panose="020B0806030902050204" pitchFamily="34" charset="0"/>
              </a:rPr>
              <a:t>02</a:t>
            </a:r>
            <a:endParaRPr lang="zh-CN" altLang="en-US" sz="2000" dirty="0">
              <a:solidFill>
                <a:schemeClr val="accent2">
                  <a:lumMod val="20000"/>
                  <a:lumOff val="80000"/>
                </a:schemeClr>
              </a:solidFill>
              <a:latin typeface="Impact" panose="020B0806030902050204" pitchFamily="34" charset="0"/>
            </a:endParaRPr>
          </a:p>
        </p:txBody>
      </p:sp>
      <p:sp>
        <p:nvSpPr>
          <p:cNvPr id="47" name="TextBox 45"/>
          <p:cNvSpPr txBox="1"/>
          <p:nvPr/>
        </p:nvSpPr>
        <p:spPr>
          <a:xfrm>
            <a:off x="3605475" y="3269415"/>
            <a:ext cx="350520" cy="307777"/>
          </a:xfrm>
          <a:prstGeom prst="rect">
            <a:avLst/>
          </a:prstGeom>
          <a:noFill/>
        </p:spPr>
        <p:txBody>
          <a:bodyPr wrap="square" lIns="0" tIns="0" rIns="0" bIns="0" rtlCol="0" anchor="ctr" anchorCtr="0">
            <a:spAutoFit/>
          </a:bodyPr>
          <a:lstStyle/>
          <a:p>
            <a:pPr algn="ctr"/>
            <a:r>
              <a:rPr lang="en-US" altLang="zh-CN" sz="2000" dirty="0" smtClean="0">
                <a:solidFill>
                  <a:schemeClr val="accent2">
                    <a:lumMod val="20000"/>
                    <a:lumOff val="80000"/>
                  </a:schemeClr>
                </a:solidFill>
                <a:latin typeface="Impact" panose="020B0806030902050204" pitchFamily="34" charset="0"/>
              </a:rPr>
              <a:t>03</a:t>
            </a:r>
            <a:endParaRPr lang="zh-CN" altLang="en-US" sz="2000" dirty="0">
              <a:solidFill>
                <a:schemeClr val="accent2">
                  <a:lumMod val="20000"/>
                  <a:lumOff val="80000"/>
                </a:schemeClr>
              </a:solidFill>
              <a:latin typeface="Impact" panose="020B0806030902050204" pitchFamily="34" charset="0"/>
            </a:endParaRPr>
          </a:p>
        </p:txBody>
      </p:sp>
      <p:sp>
        <p:nvSpPr>
          <p:cNvPr id="49" name="TextBox 45"/>
          <p:cNvSpPr txBox="1"/>
          <p:nvPr/>
        </p:nvSpPr>
        <p:spPr>
          <a:xfrm>
            <a:off x="3544515" y="4072346"/>
            <a:ext cx="454356" cy="307777"/>
          </a:xfrm>
          <a:prstGeom prst="rect">
            <a:avLst/>
          </a:prstGeom>
          <a:noFill/>
        </p:spPr>
        <p:txBody>
          <a:bodyPr wrap="square" lIns="0" tIns="0" rIns="0" bIns="0" rtlCol="0" anchor="ctr" anchorCtr="0">
            <a:spAutoFit/>
          </a:bodyPr>
          <a:lstStyle/>
          <a:p>
            <a:pPr algn="ctr"/>
            <a:r>
              <a:rPr lang="en-US" altLang="zh-CN" sz="2000" dirty="0" smtClean="0">
                <a:solidFill>
                  <a:schemeClr val="accent2">
                    <a:lumMod val="20000"/>
                    <a:lumOff val="80000"/>
                  </a:schemeClr>
                </a:solidFill>
                <a:latin typeface="Impact" panose="020B0806030902050204" pitchFamily="34" charset="0"/>
              </a:rPr>
              <a:t>04</a:t>
            </a:r>
            <a:endParaRPr lang="zh-CN" altLang="en-US" sz="2000" dirty="0">
              <a:solidFill>
                <a:schemeClr val="accent2">
                  <a:lumMod val="20000"/>
                  <a:lumOff val="80000"/>
                </a:schemeClr>
              </a:solidFill>
              <a:latin typeface="Impact" panose="020B0806030902050204" pitchFamily="34" charset="0"/>
            </a:endParaRPr>
          </a:p>
        </p:txBody>
      </p:sp>
    </p:spTree>
    <p:extLst>
      <p:ext uri="{BB962C8B-B14F-4D97-AF65-F5344CB8AC3E}">
        <p14:creationId xmlns:p14="http://schemas.microsoft.com/office/powerpoint/2010/main" val="39243842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PRESENTATION_TITLE" val="20160304两学一做"/>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C00000"/>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4210</TotalTime>
  <Words>1947</Words>
  <Application>Microsoft Office PowerPoint</Application>
  <PresentationFormat>全屏显示(16:9)</PresentationFormat>
  <Paragraphs>285</Paragraphs>
  <Slides>26</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vt:lpstr>
      <vt:lpstr>方正粗黑宋简体</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20160304两学一做</dc:title>
  <dc:creator>abc</dc:creator>
  <cp:lastModifiedBy>张亚楠</cp:lastModifiedBy>
  <cp:revision>330</cp:revision>
  <dcterms:created xsi:type="dcterms:W3CDTF">2016-02-23T04:18:33Z</dcterms:created>
  <dcterms:modified xsi:type="dcterms:W3CDTF">2016-04-27T14:29:53Z</dcterms:modified>
</cp:coreProperties>
</file>